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1.xml" ContentType="application/vnd.openxmlformats-officedocument.drawingml.chartshapes+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9" r:id="rId3"/>
    <p:sldId id="296" r:id="rId4"/>
    <p:sldId id="305" r:id="rId5"/>
    <p:sldId id="297" r:id="rId6"/>
    <p:sldId id="298" r:id="rId7"/>
    <p:sldId id="295" r:id="rId8"/>
    <p:sldId id="294" r:id="rId9"/>
    <p:sldId id="299" r:id="rId10"/>
    <p:sldId id="300" r:id="rId11"/>
    <p:sldId id="301" r:id="rId12"/>
    <p:sldId id="302" r:id="rId13"/>
    <p:sldId id="303" r:id="rId14"/>
    <p:sldId id="292" r:id="rId15"/>
    <p:sldId id="293" r:id="rId16"/>
    <p:sldId id="304"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76" autoAdjust="0"/>
    <p:restoredTop sz="94660"/>
  </p:normalViewPr>
  <p:slideViewPr>
    <p:cSldViewPr snapToGrid="0">
      <p:cViewPr varScale="1">
        <p:scale>
          <a:sx n="79" d="100"/>
          <a:sy n="79" d="100"/>
        </p:scale>
        <p:origin x="126" y="5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hmed mostafa" userId="8d5ad5f4a6db9e66" providerId="LiveId" clId="{5916B08A-F62D-4AAC-8077-FFFEA6BAFC1E}"/>
    <pc:docChg chg="custSel modSld">
      <pc:chgData name="ahmed mostafa" userId="8d5ad5f4a6db9e66" providerId="LiveId" clId="{5916B08A-F62D-4AAC-8077-FFFEA6BAFC1E}" dt="2024-10-03T16:01:52.275" v="19" actId="478"/>
      <pc:docMkLst>
        <pc:docMk/>
      </pc:docMkLst>
      <pc:sldChg chg="modTransition">
        <pc:chgData name="ahmed mostafa" userId="8d5ad5f4a6db9e66" providerId="LiveId" clId="{5916B08A-F62D-4AAC-8077-FFFEA6BAFC1E}" dt="2024-10-03T15:38:42.753" v="16"/>
        <pc:sldMkLst>
          <pc:docMk/>
          <pc:sldMk cId="4195678762" sldId="259"/>
        </pc:sldMkLst>
      </pc:sldChg>
      <pc:sldChg chg="addSp delSp mod">
        <pc:chgData name="ahmed mostafa" userId="8d5ad5f4a6db9e66" providerId="LiveId" clId="{5916B08A-F62D-4AAC-8077-FFFEA6BAFC1E}" dt="2024-10-03T16:01:52.275" v="19" actId="478"/>
        <pc:sldMkLst>
          <pc:docMk/>
          <pc:sldMk cId="3805329966" sldId="295"/>
        </pc:sldMkLst>
        <pc:graphicFrameChg chg="add del">
          <ac:chgData name="ahmed mostafa" userId="8d5ad5f4a6db9e66" providerId="LiveId" clId="{5916B08A-F62D-4AAC-8077-FFFEA6BAFC1E}" dt="2024-10-03T16:01:52.275" v="19" actId="478"/>
          <ac:graphicFrameMkLst>
            <pc:docMk/>
            <pc:sldMk cId="3805329966" sldId="295"/>
            <ac:graphicFrameMk id="7" creationId="{0DC180B7-4F99-46CE-A240-9BA711C96260}"/>
          </ac:graphicFrameMkLst>
        </pc:graphicFrameChg>
      </pc:sldChg>
      <pc:sldChg chg="modTransition">
        <pc:chgData name="ahmed mostafa" userId="8d5ad5f4a6db9e66" providerId="LiveId" clId="{5916B08A-F62D-4AAC-8077-FFFEA6BAFC1E}" dt="2024-10-03T15:38:45.345" v="17"/>
        <pc:sldMkLst>
          <pc:docMk/>
          <pc:sldMk cId="3860541425" sldId="296"/>
        </pc:sldMkLst>
      </pc:sldChg>
      <pc:sldChg chg="modTransition">
        <pc:chgData name="ahmed mostafa" userId="8d5ad5f4a6db9e66" providerId="LiveId" clId="{5916B08A-F62D-4AAC-8077-FFFEA6BAFC1E}" dt="2024-10-01T15:35:33.824" v="15"/>
        <pc:sldMkLst>
          <pc:docMk/>
          <pc:sldMk cId="3237871964" sldId="297"/>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1.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Content Distribution</c:v>
                </c:pt>
              </c:strCache>
            </c:strRef>
          </c:tx>
          <c:dPt>
            <c:idx val="0"/>
            <c:bubble3D val="0"/>
            <c:spPr>
              <a:solidFill>
                <a:schemeClr val="tx1">
                  <a:lumMod val="95000"/>
                  <a:lumOff val="5000"/>
                </a:schemeClr>
              </a:soli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1-B1ED-4072-8BBC-342E5FB455FE}"/>
              </c:ext>
            </c:extLst>
          </c:dPt>
          <c:dPt>
            <c:idx val="1"/>
            <c:bubble3D val="0"/>
            <c:spPr>
              <a:solidFill>
                <a:srgbClr val="C00000"/>
              </a:soli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3-B1ED-4072-8BBC-342E5FB455FE}"/>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Sheet1!$A$2:$A$3</c:f>
              <c:strCache>
                <c:ptCount val="2"/>
                <c:pt idx="0">
                  <c:v>Movies </c:v>
                </c:pt>
                <c:pt idx="1">
                  <c:v>TV Show</c:v>
                </c:pt>
              </c:strCache>
            </c:strRef>
          </c:cat>
          <c:val>
            <c:numRef>
              <c:f>Sheet1!$B$2:$B$3</c:f>
              <c:numCache>
                <c:formatCode>0.00%</c:formatCode>
                <c:ptCount val="2"/>
                <c:pt idx="0">
                  <c:v>0.69599999999999995</c:v>
                </c:pt>
                <c:pt idx="1">
                  <c:v>0.30399999999999999</c:v>
                </c:pt>
              </c:numCache>
            </c:numRef>
          </c:val>
          <c:extLst>
            <c:ext xmlns:c16="http://schemas.microsoft.com/office/drawing/2014/chart" uri="{C3380CC4-5D6E-409C-BE32-E72D297353CC}">
              <c16:uniqueId val="{00000004-B1ED-4072-8BBC-342E5FB455FE}"/>
            </c:ext>
          </c:extLst>
        </c:ser>
        <c:dLbls>
          <c:showLegendKey val="0"/>
          <c:showVal val="0"/>
          <c:showCatName val="1"/>
          <c:showSerName val="0"/>
          <c:showPercent val="1"/>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Total shows</c:v>
                </c:pt>
              </c:strCache>
            </c:strRef>
          </c:tx>
          <c:spPr>
            <a:solidFill>
              <a:srgbClr val="C00000"/>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Sheet1!$A$2:$A$5</c:f>
              <c:strCache>
                <c:ptCount val="4"/>
                <c:pt idx="0">
                  <c:v>Winter </c:v>
                </c:pt>
                <c:pt idx="1">
                  <c:v>Summer </c:v>
                </c:pt>
                <c:pt idx="2">
                  <c:v>Spring </c:v>
                </c:pt>
                <c:pt idx="3">
                  <c:v>Fall </c:v>
                </c:pt>
              </c:strCache>
            </c:strRef>
          </c:cat>
          <c:val>
            <c:numRef>
              <c:f>Sheet1!$B$2:$B$5</c:f>
              <c:numCache>
                <c:formatCode>General</c:formatCode>
                <c:ptCount val="4"/>
                <c:pt idx="0">
                  <c:v>606</c:v>
                </c:pt>
                <c:pt idx="1">
                  <c:v>716</c:v>
                </c:pt>
                <c:pt idx="2">
                  <c:v>601</c:v>
                </c:pt>
                <c:pt idx="3">
                  <c:v>655</c:v>
                </c:pt>
              </c:numCache>
            </c:numRef>
          </c:val>
          <c:extLst>
            <c:ext xmlns:c16="http://schemas.microsoft.com/office/drawing/2014/chart" uri="{C3380CC4-5D6E-409C-BE32-E72D297353CC}">
              <c16:uniqueId val="{00000000-7749-4063-BB64-8B7D50A7DA5C}"/>
            </c:ext>
          </c:extLst>
        </c:ser>
        <c:dLbls>
          <c:dLblPos val="inEnd"/>
          <c:showLegendKey val="0"/>
          <c:showVal val="1"/>
          <c:showCatName val="0"/>
          <c:showSerName val="0"/>
          <c:showPercent val="0"/>
          <c:showBubbleSize val="0"/>
        </c:dLbls>
        <c:gapWidth val="100"/>
        <c:overlap val="-24"/>
        <c:axId val="1416838160"/>
        <c:axId val="1416840560"/>
      </c:barChart>
      <c:catAx>
        <c:axId val="141683816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416840560"/>
        <c:crosses val="autoZero"/>
        <c:auto val="1"/>
        <c:lblAlgn val="ctr"/>
        <c:lblOffset val="100"/>
        <c:noMultiLvlLbl val="0"/>
      </c:catAx>
      <c:valAx>
        <c:axId val="1416840560"/>
        <c:scaling>
          <c:orientation val="minMax"/>
        </c:scaling>
        <c:delete val="1"/>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crossAx val="14168381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35645842261939237"/>
          <c:y val="3.9967432203413263E-2"/>
          <c:w val="0.64035703574799252"/>
          <c:h val="0.86674810763666732"/>
        </c:manualLayout>
      </c:layout>
      <c:barChart>
        <c:barDir val="bar"/>
        <c:grouping val="clustered"/>
        <c:varyColors val="0"/>
        <c:ser>
          <c:idx val="0"/>
          <c:order val="0"/>
          <c:tx>
            <c:strRef>
              <c:f>Sheet1!$B$1</c:f>
              <c:strCache>
                <c:ptCount val="1"/>
                <c:pt idx="0">
                  <c:v>count</c:v>
                </c:pt>
              </c:strCache>
            </c:strRef>
          </c:tx>
          <c:spPr>
            <a:solidFill>
              <a:srgbClr val="C00000"/>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Sheet1!$A$2:$A$11</c:f>
              <c:strCache>
                <c:ptCount val="10"/>
                <c:pt idx="0">
                  <c:v>International Movies </c:v>
                </c:pt>
                <c:pt idx="1">
                  <c:v>Dramas  </c:v>
                </c:pt>
                <c:pt idx="2">
                  <c:v>Comedies </c:v>
                </c:pt>
                <c:pt idx="3">
                  <c:v>Action &amp; Adventure </c:v>
                </c:pt>
                <c:pt idx="4">
                  <c:v>Documentaries  </c:v>
                </c:pt>
                <c:pt idx="5">
                  <c:v>Drama </c:v>
                </c:pt>
                <c:pt idx="6">
                  <c:v>International TV Shows  </c:v>
                </c:pt>
                <c:pt idx="7">
                  <c:v>Independent Movies </c:v>
                </c:pt>
                <c:pt idx="8">
                  <c:v>TV Dramas </c:v>
                </c:pt>
                <c:pt idx="9">
                  <c:v>Romantic Movies </c:v>
                </c:pt>
              </c:strCache>
            </c:strRef>
          </c:cat>
          <c:val>
            <c:numRef>
              <c:f>Sheet1!$B$2:$B$11</c:f>
              <c:numCache>
                <c:formatCode>General</c:formatCode>
                <c:ptCount val="10"/>
                <c:pt idx="0">
                  <c:v>2621</c:v>
                </c:pt>
                <c:pt idx="1">
                  <c:v>1600</c:v>
                </c:pt>
                <c:pt idx="2">
                  <c:v>1208</c:v>
                </c:pt>
                <c:pt idx="3">
                  <c:v>859</c:v>
                </c:pt>
                <c:pt idx="4">
                  <c:v>828</c:v>
                </c:pt>
                <c:pt idx="5">
                  <c:v>826</c:v>
                </c:pt>
                <c:pt idx="6">
                  <c:v>771</c:v>
                </c:pt>
                <c:pt idx="7">
                  <c:v>735</c:v>
                </c:pt>
                <c:pt idx="8">
                  <c:v>692</c:v>
                </c:pt>
                <c:pt idx="9">
                  <c:v>613</c:v>
                </c:pt>
              </c:numCache>
            </c:numRef>
          </c:val>
          <c:extLst>
            <c:ext xmlns:c16="http://schemas.microsoft.com/office/drawing/2014/chart" uri="{C3380CC4-5D6E-409C-BE32-E72D297353CC}">
              <c16:uniqueId val="{00000000-00F7-47D4-88FC-2999AB727A1C}"/>
            </c:ext>
          </c:extLst>
        </c:ser>
        <c:dLbls>
          <c:showLegendKey val="0"/>
          <c:showVal val="0"/>
          <c:showCatName val="0"/>
          <c:showSerName val="0"/>
          <c:showPercent val="0"/>
          <c:showBubbleSize val="0"/>
        </c:dLbls>
        <c:gapWidth val="75"/>
        <c:overlap val="40"/>
        <c:axId val="1460664048"/>
        <c:axId val="1460654448"/>
      </c:barChart>
      <c:catAx>
        <c:axId val="1460664048"/>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460654448"/>
        <c:crosses val="autoZero"/>
        <c:auto val="1"/>
        <c:lblAlgn val="ctr"/>
        <c:lblOffset val="100"/>
        <c:noMultiLvlLbl val="0"/>
      </c:catAx>
      <c:valAx>
        <c:axId val="1460654448"/>
        <c:scaling>
          <c:orientation val="minMax"/>
        </c:scaling>
        <c:delete val="0"/>
        <c:axPos val="b"/>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4606640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solidFill>
            <a:schemeClr val="bg1"/>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Total_Library_Size</c:v>
                </c:pt>
              </c:strCache>
            </c:strRef>
          </c:tx>
          <c:spPr>
            <a:solidFill>
              <a:srgbClr val="C00000"/>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Sheet1!$A$2:$A$11</c:f>
              <c:strCache>
                <c:ptCount val="10"/>
                <c:pt idx="0">
                  <c:v>Czechia</c:v>
                </c:pt>
                <c:pt idx="1">
                  <c:v>Slovakia</c:v>
                </c:pt>
                <c:pt idx="2">
                  <c:v>Hungary</c:v>
                </c:pt>
                <c:pt idx="3">
                  <c:v>Bulgaria</c:v>
                </c:pt>
                <c:pt idx="4">
                  <c:v>United Kingdom</c:v>
                </c:pt>
                <c:pt idx="5">
                  <c:v>Ireland</c:v>
                </c:pt>
                <c:pt idx="6">
                  <c:v>Lithuania</c:v>
                </c:pt>
                <c:pt idx="7">
                  <c:v>Estonia</c:v>
                </c:pt>
                <c:pt idx="8">
                  <c:v>Latvia</c:v>
                </c:pt>
                <c:pt idx="9">
                  <c:v>Iceland</c:v>
                </c:pt>
              </c:strCache>
            </c:strRef>
          </c:cat>
          <c:val>
            <c:numRef>
              <c:f>Sheet1!$B$2:$B$11</c:f>
              <c:numCache>
                <c:formatCode>General</c:formatCode>
                <c:ptCount val="10"/>
                <c:pt idx="0">
                  <c:v>7325</c:v>
                </c:pt>
                <c:pt idx="1">
                  <c:v>7035</c:v>
                </c:pt>
                <c:pt idx="2">
                  <c:v>6884</c:v>
                </c:pt>
                <c:pt idx="3">
                  <c:v>6797</c:v>
                </c:pt>
                <c:pt idx="4">
                  <c:v>6643</c:v>
                </c:pt>
                <c:pt idx="5">
                  <c:v>6486</c:v>
                </c:pt>
                <c:pt idx="6">
                  <c:v>6462</c:v>
                </c:pt>
                <c:pt idx="7">
                  <c:v>6456</c:v>
                </c:pt>
                <c:pt idx="8">
                  <c:v>6450</c:v>
                </c:pt>
                <c:pt idx="9">
                  <c:v>6387</c:v>
                </c:pt>
              </c:numCache>
            </c:numRef>
          </c:val>
          <c:extLst>
            <c:ext xmlns:c16="http://schemas.microsoft.com/office/drawing/2014/chart" uri="{C3380CC4-5D6E-409C-BE32-E72D297353CC}">
              <c16:uniqueId val="{00000000-13F3-4E9C-BC10-9B3D40290F05}"/>
            </c:ext>
          </c:extLst>
        </c:ser>
        <c:dLbls>
          <c:dLblPos val="inEnd"/>
          <c:showLegendKey val="0"/>
          <c:showVal val="1"/>
          <c:showCatName val="0"/>
          <c:showSerName val="0"/>
          <c:showPercent val="0"/>
          <c:showBubbleSize val="0"/>
        </c:dLbls>
        <c:gapWidth val="100"/>
        <c:overlap val="-24"/>
        <c:axId val="1460655408"/>
        <c:axId val="1460670768"/>
      </c:barChart>
      <c:catAx>
        <c:axId val="146065540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460670768"/>
        <c:crosses val="autoZero"/>
        <c:auto val="1"/>
        <c:lblAlgn val="ctr"/>
        <c:lblOffset val="100"/>
        <c:noMultiLvlLbl val="0"/>
      </c:catAx>
      <c:valAx>
        <c:axId val="1460670768"/>
        <c:scaling>
          <c:orientation val="minMax"/>
        </c:scaling>
        <c:delete val="1"/>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crossAx val="14606554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solidFill>
            <a:schemeClr val="bg1"/>
          </a:solidFill>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C00000"/>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Sheet1!$A$2:$A$12</c:f>
              <c:strCache>
                <c:ptCount val="11"/>
                <c:pt idx="0">
                  <c:v>United States</c:v>
                </c:pt>
                <c:pt idx="1">
                  <c:v>India</c:v>
                </c:pt>
                <c:pt idx="2">
                  <c:v>United Kingdom</c:v>
                </c:pt>
                <c:pt idx="3">
                  <c:v>Japan</c:v>
                </c:pt>
                <c:pt idx="4">
                  <c:v>South Korea</c:v>
                </c:pt>
                <c:pt idx="5">
                  <c:v>Canada</c:v>
                </c:pt>
                <c:pt idx="6">
                  <c:v>Spain</c:v>
                </c:pt>
                <c:pt idx="7">
                  <c:v>France</c:v>
                </c:pt>
                <c:pt idx="8">
                  <c:v>Mexico</c:v>
                </c:pt>
                <c:pt idx="9">
                  <c:v>Egypt</c:v>
                </c:pt>
                <c:pt idx="10">
                  <c:v>Turkey</c:v>
                </c:pt>
              </c:strCache>
            </c:strRef>
          </c:cat>
          <c:val>
            <c:numRef>
              <c:f>Sheet1!$B$2:$B$12</c:f>
              <c:numCache>
                <c:formatCode>General</c:formatCode>
                <c:ptCount val="11"/>
                <c:pt idx="0">
                  <c:v>2818</c:v>
                </c:pt>
                <c:pt idx="1">
                  <c:v>972</c:v>
                </c:pt>
                <c:pt idx="2">
                  <c:v>419</c:v>
                </c:pt>
                <c:pt idx="3">
                  <c:v>245</c:v>
                </c:pt>
                <c:pt idx="4">
                  <c:v>199</c:v>
                </c:pt>
                <c:pt idx="5">
                  <c:v>181</c:v>
                </c:pt>
                <c:pt idx="6">
                  <c:v>145</c:v>
                </c:pt>
                <c:pt idx="7">
                  <c:v>124</c:v>
                </c:pt>
                <c:pt idx="8">
                  <c:v>110</c:v>
                </c:pt>
                <c:pt idx="9">
                  <c:v>106</c:v>
                </c:pt>
                <c:pt idx="10">
                  <c:v>105</c:v>
                </c:pt>
              </c:numCache>
            </c:numRef>
          </c:val>
          <c:extLst>
            <c:ext xmlns:c16="http://schemas.microsoft.com/office/drawing/2014/chart" uri="{C3380CC4-5D6E-409C-BE32-E72D297353CC}">
              <c16:uniqueId val="{00000000-081D-4C93-8041-D27AC1A303CB}"/>
            </c:ext>
          </c:extLst>
        </c:ser>
        <c:dLbls>
          <c:showLegendKey val="0"/>
          <c:showVal val="1"/>
          <c:showCatName val="0"/>
          <c:showSerName val="0"/>
          <c:showPercent val="0"/>
          <c:showBubbleSize val="0"/>
        </c:dLbls>
        <c:gapWidth val="150"/>
        <c:overlap val="-25"/>
        <c:axId val="1512279935"/>
        <c:axId val="1512279455"/>
      </c:barChart>
      <c:catAx>
        <c:axId val="1512279935"/>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512279455"/>
        <c:crosses val="autoZero"/>
        <c:auto val="1"/>
        <c:lblAlgn val="ctr"/>
        <c:lblOffset val="100"/>
        <c:noMultiLvlLbl val="0"/>
      </c:catAx>
      <c:valAx>
        <c:axId val="1512279455"/>
        <c:scaling>
          <c:orientation val="minMax"/>
        </c:scaling>
        <c:delete val="1"/>
        <c:axPos val="l"/>
        <c:numFmt formatCode="General" sourceLinked="1"/>
        <c:majorTickMark val="none"/>
        <c:minorTickMark val="none"/>
        <c:tickLblPos val="nextTo"/>
        <c:crossAx val="15122799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Total_Titles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Pt>
            <c:idx val="0"/>
            <c:invertIfNegative val="0"/>
            <c:bubble3D val="0"/>
            <c:spPr>
              <a:solidFill>
                <a:schemeClr val="tx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E-CBAC-47EA-926B-CB332FC0ADDA}"/>
              </c:ext>
            </c:extLst>
          </c:dPt>
          <c:dPt>
            <c:idx val="1"/>
            <c:invertIfNegative val="0"/>
            <c:bubble3D val="0"/>
            <c:spPr>
              <a:solidFill>
                <a:srgbClr val="C0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CBAC-47EA-926B-CB332FC0ADDA}"/>
              </c:ext>
            </c:extLst>
          </c:dPt>
          <c:dPt>
            <c:idx val="2"/>
            <c:invertIfNegative val="0"/>
            <c:bubble3D val="0"/>
            <c:spPr>
              <a:solidFill>
                <a:schemeClr val="tx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F-CBAC-47EA-926B-CB332FC0ADDA}"/>
              </c:ext>
            </c:extLst>
          </c:dPt>
          <c:dPt>
            <c:idx val="3"/>
            <c:invertIfNegative val="0"/>
            <c:bubble3D val="0"/>
            <c:spPr>
              <a:solidFill>
                <a:srgbClr val="C0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4-CBAC-47EA-926B-CB332FC0ADDA}"/>
              </c:ext>
            </c:extLst>
          </c:dPt>
          <c:dPt>
            <c:idx val="4"/>
            <c:invertIfNegative val="0"/>
            <c:bubble3D val="0"/>
            <c:spPr>
              <a:solidFill>
                <a:schemeClr val="tx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0-CBAC-47EA-926B-CB332FC0ADDA}"/>
              </c:ext>
            </c:extLst>
          </c:dPt>
          <c:dPt>
            <c:idx val="5"/>
            <c:invertIfNegative val="0"/>
            <c:bubble3D val="0"/>
            <c:spPr>
              <a:solidFill>
                <a:srgbClr val="C0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CBAC-47EA-926B-CB332FC0ADDA}"/>
              </c:ext>
            </c:extLst>
          </c:dPt>
          <c:dPt>
            <c:idx val="6"/>
            <c:invertIfNegative val="0"/>
            <c:bubble3D val="0"/>
            <c:spPr>
              <a:solidFill>
                <a:schemeClr val="tx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1-CBAC-47EA-926B-CB332FC0ADDA}"/>
              </c:ext>
            </c:extLst>
          </c:dPt>
          <c:dPt>
            <c:idx val="7"/>
            <c:invertIfNegative val="0"/>
            <c:bubble3D val="0"/>
            <c:spPr>
              <a:solidFill>
                <a:srgbClr val="C0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6-CBAC-47EA-926B-CB332FC0ADDA}"/>
              </c:ext>
            </c:extLst>
          </c:dPt>
          <c:dPt>
            <c:idx val="8"/>
            <c:invertIfNegative val="0"/>
            <c:bubble3D val="0"/>
            <c:spPr>
              <a:solidFill>
                <a:schemeClr val="tx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2-CBAC-47EA-926B-CB332FC0ADDA}"/>
              </c:ext>
            </c:extLst>
          </c:dPt>
          <c:dPt>
            <c:idx val="9"/>
            <c:invertIfNegative val="0"/>
            <c:bubble3D val="0"/>
            <c:spPr>
              <a:solidFill>
                <a:srgbClr val="C0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CBAC-47EA-926B-CB332FC0ADDA}"/>
              </c:ext>
            </c:extLst>
          </c:dPt>
          <c:dPt>
            <c:idx val="10"/>
            <c:invertIfNegative val="0"/>
            <c:bubble3D val="0"/>
            <c:spPr>
              <a:solidFill>
                <a:schemeClr val="tx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3-CBAC-47EA-926B-CB332FC0ADDA}"/>
              </c:ext>
            </c:extLst>
          </c:dPt>
          <c:dPt>
            <c:idx val="11"/>
            <c:invertIfNegative val="0"/>
            <c:bubble3D val="0"/>
            <c:spPr>
              <a:solidFill>
                <a:srgbClr val="C0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8-CBAC-47EA-926B-CB332FC0ADDA}"/>
              </c:ext>
            </c:extLst>
          </c:dPt>
          <c:dPt>
            <c:idx val="12"/>
            <c:invertIfNegative val="0"/>
            <c:bubble3D val="0"/>
            <c:spPr>
              <a:solidFill>
                <a:schemeClr val="tx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4-CBAC-47EA-926B-CB332FC0ADDA}"/>
              </c:ext>
            </c:extLst>
          </c:dPt>
          <c:dPt>
            <c:idx val="13"/>
            <c:invertIfNegative val="0"/>
            <c:bubble3D val="0"/>
            <c:spPr>
              <a:solidFill>
                <a:srgbClr val="C0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CBAC-47EA-926B-CB332FC0ADDA}"/>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numRef>
              <c:f>Sheet1!$A$2:$A$15</c:f>
              <c:numCache>
                <c:formatCode>General</c:formatCode>
                <c:ptCount val="14"/>
                <c:pt idx="0">
                  <c:v>2021</c:v>
                </c:pt>
                <c:pt idx="1">
                  <c:v>2021</c:v>
                </c:pt>
                <c:pt idx="2">
                  <c:v>2020</c:v>
                </c:pt>
                <c:pt idx="3">
                  <c:v>2020</c:v>
                </c:pt>
                <c:pt idx="4">
                  <c:v>2019</c:v>
                </c:pt>
                <c:pt idx="5">
                  <c:v>2019</c:v>
                </c:pt>
                <c:pt idx="6">
                  <c:v>2018</c:v>
                </c:pt>
                <c:pt idx="7">
                  <c:v>2018</c:v>
                </c:pt>
                <c:pt idx="8">
                  <c:v>2017</c:v>
                </c:pt>
                <c:pt idx="9">
                  <c:v>2017</c:v>
                </c:pt>
                <c:pt idx="10">
                  <c:v>2016</c:v>
                </c:pt>
                <c:pt idx="11">
                  <c:v>2016</c:v>
                </c:pt>
                <c:pt idx="12">
                  <c:v>2015</c:v>
                </c:pt>
                <c:pt idx="13">
                  <c:v>2015</c:v>
                </c:pt>
              </c:numCache>
            </c:numRef>
          </c:cat>
          <c:val>
            <c:numRef>
              <c:f>Sheet1!$B$2:$B$15</c:f>
              <c:numCache>
                <c:formatCode>General</c:formatCode>
                <c:ptCount val="14"/>
                <c:pt idx="0">
                  <c:v>505</c:v>
                </c:pt>
                <c:pt idx="1">
                  <c:v>993</c:v>
                </c:pt>
                <c:pt idx="2">
                  <c:v>594</c:v>
                </c:pt>
                <c:pt idx="3">
                  <c:v>1284</c:v>
                </c:pt>
                <c:pt idx="4">
                  <c:v>575</c:v>
                </c:pt>
                <c:pt idx="5">
                  <c:v>1424</c:v>
                </c:pt>
                <c:pt idx="6">
                  <c:v>388</c:v>
                </c:pt>
                <c:pt idx="7">
                  <c:v>1237</c:v>
                </c:pt>
                <c:pt idx="8">
                  <c:v>839</c:v>
                </c:pt>
                <c:pt idx="9">
                  <c:v>325</c:v>
                </c:pt>
                <c:pt idx="10">
                  <c:v>253</c:v>
                </c:pt>
                <c:pt idx="11">
                  <c:v>165</c:v>
                </c:pt>
                <c:pt idx="12">
                  <c:v>56</c:v>
                </c:pt>
                <c:pt idx="13">
                  <c:v>17</c:v>
                </c:pt>
              </c:numCache>
            </c:numRef>
          </c:val>
          <c:extLst>
            <c:ext xmlns:c16="http://schemas.microsoft.com/office/drawing/2014/chart" uri="{C3380CC4-5D6E-409C-BE32-E72D297353CC}">
              <c16:uniqueId val="{00000000-CBAC-47EA-926B-CB332FC0ADDA}"/>
            </c:ext>
          </c:extLst>
        </c:ser>
        <c:dLbls>
          <c:dLblPos val="outEnd"/>
          <c:showLegendKey val="0"/>
          <c:showVal val="1"/>
          <c:showCatName val="0"/>
          <c:showSerName val="0"/>
          <c:showPercent val="0"/>
          <c:showBubbleSize val="0"/>
        </c:dLbls>
        <c:gapWidth val="100"/>
        <c:overlap val="-24"/>
        <c:axId val="1416839600"/>
        <c:axId val="1416841040"/>
      </c:barChart>
      <c:catAx>
        <c:axId val="141683960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416841040"/>
        <c:crosses val="autoZero"/>
        <c:auto val="1"/>
        <c:lblAlgn val="ctr"/>
        <c:lblOffset val="100"/>
        <c:noMultiLvlLbl val="0"/>
      </c:catAx>
      <c:valAx>
        <c:axId val="1416841040"/>
        <c:scaling>
          <c:orientation val="minMax"/>
        </c:scaling>
        <c:delete val="1"/>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crossAx val="14168396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C00000"/>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Sheet1!$A$2:$A$16</c:f>
              <c:strCache>
                <c:ptCount val="15"/>
                <c:pt idx="0">
                  <c:v>TV-MA</c:v>
                </c:pt>
                <c:pt idx="1">
                  <c:v>TV-14</c:v>
                </c:pt>
                <c:pt idx="2">
                  <c:v>TV-PG</c:v>
                </c:pt>
                <c:pt idx="3">
                  <c:v>R</c:v>
                </c:pt>
                <c:pt idx="4">
                  <c:v>PG-13</c:v>
                </c:pt>
                <c:pt idx="5">
                  <c:v>TV-Y7</c:v>
                </c:pt>
                <c:pt idx="6">
                  <c:v>TV-Y</c:v>
                </c:pt>
                <c:pt idx="7">
                  <c:v>PG</c:v>
                </c:pt>
                <c:pt idx="8">
                  <c:v>TV-G</c:v>
                </c:pt>
                <c:pt idx="9">
                  <c:v>NR</c:v>
                </c:pt>
                <c:pt idx="10">
                  <c:v>G</c:v>
                </c:pt>
                <c:pt idx="11">
                  <c:v>TV-Y7-FV</c:v>
                </c:pt>
                <c:pt idx="12">
                  <c:v>NULL</c:v>
                </c:pt>
                <c:pt idx="13">
                  <c:v>NC-17</c:v>
                </c:pt>
                <c:pt idx="14">
                  <c:v>UR</c:v>
                </c:pt>
              </c:strCache>
            </c:strRef>
          </c:cat>
          <c:val>
            <c:numRef>
              <c:f>Sheet1!$B$2:$B$16</c:f>
              <c:numCache>
                <c:formatCode>General</c:formatCode>
                <c:ptCount val="15"/>
                <c:pt idx="0">
                  <c:v>3207</c:v>
                </c:pt>
                <c:pt idx="1">
                  <c:v>2160</c:v>
                </c:pt>
                <c:pt idx="2">
                  <c:v>863</c:v>
                </c:pt>
                <c:pt idx="3">
                  <c:v>799</c:v>
                </c:pt>
                <c:pt idx="4">
                  <c:v>490</c:v>
                </c:pt>
                <c:pt idx="5">
                  <c:v>334</c:v>
                </c:pt>
                <c:pt idx="6">
                  <c:v>307</c:v>
                </c:pt>
                <c:pt idx="7">
                  <c:v>287</c:v>
                </c:pt>
                <c:pt idx="8">
                  <c:v>220</c:v>
                </c:pt>
                <c:pt idx="9">
                  <c:v>80</c:v>
                </c:pt>
                <c:pt idx="10">
                  <c:v>41</c:v>
                </c:pt>
                <c:pt idx="11">
                  <c:v>6</c:v>
                </c:pt>
                <c:pt idx="12">
                  <c:v>4</c:v>
                </c:pt>
                <c:pt idx="13">
                  <c:v>3</c:v>
                </c:pt>
                <c:pt idx="14">
                  <c:v>3</c:v>
                </c:pt>
              </c:numCache>
            </c:numRef>
          </c:val>
          <c:extLst>
            <c:ext xmlns:c16="http://schemas.microsoft.com/office/drawing/2014/chart" uri="{C3380CC4-5D6E-409C-BE32-E72D297353CC}">
              <c16:uniqueId val="{00000000-DE93-4F01-9904-F601D5B4B80C}"/>
            </c:ext>
          </c:extLst>
        </c:ser>
        <c:dLbls>
          <c:showLegendKey val="0"/>
          <c:showVal val="1"/>
          <c:showCatName val="0"/>
          <c:showSerName val="0"/>
          <c:showPercent val="0"/>
          <c:showBubbleSize val="0"/>
        </c:dLbls>
        <c:gapWidth val="150"/>
        <c:overlap val="-25"/>
        <c:axId val="1460644848"/>
        <c:axId val="1460663568"/>
      </c:barChart>
      <c:catAx>
        <c:axId val="146064484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460663568"/>
        <c:crosses val="autoZero"/>
        <c:auto val="1"/>
        <c:lblAlgn val="ctr"/>
        <c:lblOffset val="100"/>
        <c:noMultiLvlLbl val="0"/>
      </c:catAx>
      <c:valAx>
        <c:axId val="1460663568"/>
        <c:scaling>
          <c:orientation val="minMax"/>
        </c:scaling>
        <c:delete val="1"/>
        <c:axPos val="l"/>
        <c:numFmt formatCode="General" sourceLinked="1"/>
        <c:majorTickMark val="none"/>
        <c:minorTickMark val="none"/>
        <c:tickLblPos val="nextTo"/>
        <c:crossAx val="14606448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220609803372843"/>
          <c:y val="4.6626989362759122E-2"/>
          <c:w val="0.89779390196627151"/>
          <c:h val="0.64424846219278564"/>
        </c:manualLayout>
      </c:layout>
      <c:barChart>
        <c:barDir val="col"/>
        <c:grouping val="clustered"/>
        <c:varyColors val="0"/>
        <c:ser>
          <c:idx val="0"/>
          <c:order val="0"/>
          <c:tx>
            <c:strRef>
              <c:f>Sheet1!$B$1</c:f>
              <c:strCache>
                <c:ptCount val="1"/>
                <c:pt idx="0">
                  <c:v>total_content</c:v>
                </c:pt>
              </c:strCache>
            </c:strRef>
          </c:tx>
          <c:spPr>
            <a:solidFill>
              <a:srgbClr val="C00000"/>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Sheet1!$A$2:$A$11</c:f>
              <c:strCache>
                <c:ptCount val="10"/>
                <c:pt idx="0">
                  <c:v>Rajiv Chilaka</c:v>
                </c:pt>
                <c:pt idx="1">
                  <c:v>Raúl Campos, Jan Suter</c:v>
                </c:pt>
                <c:pt idx="2">
                  <c:v>Marcus Raboy</c:v>
                </c:pt>
                <c:pt idx="3">
                  <c:v>Suhas Kadav</c:v>
                </c:pt>
                <c:pt idx="4">
                  <c:v>Jay Karas</c:v>
                </c:pt>
                <c:pt idx="5">
                  <c:v>Cathy Garcia-Molina</c:v>
                </c:pt>
                <c:pt idx="6">
                  <c:v>Jay Chapman</c:v>
                </c:pt>
                <c:pt idx="7">
                  <c:v>Martin Scorsese</c:v>
                </c:pt>
                <c:pt idx="8">
                  <c:v>Youssef Chahine</c:v>
                </c:pt>
                <c:pt idx="9">
                  <c:v>Steven Spielberg</c:v>
                </c:pt>
              </c:strCache>
            </c:strRef>
          </c:cat>
          <c:val>
            <c:numRef>
              <c:f>Sheet1!$B$2:$B$11</c:f>
              <c:numCache>
                <c:formatCode>General</c:formatCode>
                <c:ptCount val="10"/>
                <c:pt idx="0">
                  <c:v>19</c:v>
                </c:pt>
                <c:pt idx="1">
                  <c:v>18</c:v>
                </c:pt>
                <c:pt idx="2">
                  <c:v>16</c:v>
                </c:pt>
                <c:pt idx="3">
                  <c:v>16</c:v>
                </c:pt>
                <c:pt idx="4">
                  <c:v>14</c:v>
                </c:pt>
                <c:pt idx="5">
                  <c:v>13</c:v>
                </c:pt>
                <c:pt idx="6">
                  <c:v>12</c:v>
                </c:pt>
                <c:pt idx="7">
                  <c:v>12</c:v>
                </c:pt>
                <c:pt idx="8">
                  <c:v>12</c:v>
                </c:pt>
                <c:pt idx="9">
                  <c:v>11</c:v>
                </c:pt>
              </c:numCache>
            </c:numRef>
          </c:val>
          <c:extLst>
            <c:ext xmlns:c16="http://schemas.microsoft.com/office/drawing/2014/chart" uri="{C3380CC4-5D6E-409C-BE32-E72D297353CC}">
              <c16:uniqueId val="{00000000-71E7-4F2F-B620-AAA8FF830B38}"/>
            </c:ext>
          </c:extLst>
        </c:ser>
        <c:dLbls>
          <c:showLegendKey val="0"/>
          <c:showVal val="1"/>
          <c:showCatName val="0"/>
          <c:showSerName val="0"/>
          <c:showPercent val="0"/>
          <c:showBubbleSize val="0"/>
        </c:dLbls>
        <c:gapWidth val="150"/>
        <c:overlap val="-25"/>
        <c:axId val="1460663088"/>
        <c:axId val="1460648688"/>
      </c:barChart>
      <c:catAx>
        <c:axId val="146066308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460648688"/>
        <c:crosses val="autoZero"/>
        <c:auto val="1"/>
        <c:lblAlgn val="ctr"/>
        <c:lblOffset val="100"/>
        <c:noMultiLvlLbl val="0"/>
      </c:catAx>
      <c:valAx>
        <c:axId val="1460648688"/>
        <c:scaling>
          <c:orientation val="minMax"/>
        </c:scaling>
        <c:delete val="1"/>
        <c:axPos val="l"/>
        <c:numFmt formatCode="General" sourceLinked="1"/>
        <c:majorTickMark val="none"/>
        <c:minorTickMark val="none"/>
        <c:tickLblPos val="nextTo"/>
        <c:crossAx val="1460663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Count_of_Title</c:v>
                </c:pt>
              </c:strCache>
            </c:strRef>
          </c:tx>
          <c:spPr>
            <a:solidFill>
              <a:srgbClr val="C00000"/>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Sheet1!$A$2:$A$14</c:f>
              <c:strCache>
                <c:ptCount val="13"/>
                <c:pt idx="0">
                  <c:v>Anupam Kher</c:v>
                </c:pt>
                <c:pt idx="1">
                  <c:v>Shah Rukh Khan</c:v>
                </c:pt>
                <c:pt idx="2">
                  <c:v>Julie Tejwani</c:v>
                </c:pt>
                <c:pt idx="3">
                  <c:v>Takahiro Sakurai</c:v>
                </c:pt>
                <c:pt idx="4">
                  <c:v>Naseeruddin Shah</c:v>
                </c:pt>
                <c:pt idx="5">
                  <c:v>Rupa Bhimani</c:v>
                </c:pt>
                <c:pt idx="6">
                  <c:v>Akshay Kumar</c:v>
                </c:pt>
                <c:pt idx="7">
                  <c:v>Om Puri</c:v>
                </c:pt>
                <c:pt idx="8">
                  <c:v>Yuki Kaji</c:v>
                </c:pt>
                <c:pt idx="9">
                  <c:v>Amitabh Bachchan</c:v>
                </c:pt>
                <c:pt idx="10">
                  <c:v>Paresh Rawal</c:v>
                </c:pt>
                <c:pt idx="11">
                  <c:v>Boman Irani</c:v>
                </c:pt>
                <c:pt idx="12">
                  <c:v>Vincent Tong</c:v>
                </c:pt>
              </c:strCache>
            </c:strRef>
          </c:cat>
          <c:val>
            <c:numRef>
              <c:f>Sheet1!$B$2:$B$14</c:f>
              <c:numCache>
                <c:formatCode>General</c:formatCode>
                <c:ptCount val="13"/>
                <c:pt idx="0">
                  <c:v>43</c:v>
                </c:pt>
                <c:pt idx="1">
                  <c:v>35</c:v>
                </c:pt>
                <c:pt idx="2">
                  <c:v>33</c:v>
                </c:pt>
                <c:pt idx="3">
                  <c:v>32</c:v>
                </c:pt>
                <c:pt idx="4">
                  <c:v>32</c:v>
                </c:pt>
                <c:pt idx="5">
                  <c:v>31</c:v>
                </c:pt>
                <c:pt idx="6">
                  <c:v>30</c:v>
                </c:pt>
                <c:pt idx="7">
                  <c:v>30</c:v>
                </c:pt>
                <c:pt idx="8">
                  <c:v>29</c:v>
                </c:pt>
                <c:pt idx="9">
                  <c:v>28</c:v>
                </c:pt>
                <c:pt idx="10">
                  <c:v>28</c:v>
                </c:pt>
                <c:pt idx="11">
                  <c:v>27</c:v>
                </c:pt>
                <c:pt idx="12">
                  <c:v>26</c:v>
                </c:pt>
              </c:numCache>
            </c:numRef>
          </c:val>
          <c:extLst>
            <c:ext xmlns:c16="http://schemas.microsoft.com/office/drawing/2014/chart" uri="{C3380CC4-5D6E-409C-BE32-E72D297353CC}">
              <c16:uniqueId val="{00000000-00CF-4236-ADB7-4A1D6D14B350}"/>
            </c:ext>
          </c:extLst>
        </c:ser>
        <c:dLbls>
          <c:showLegendKey val="0"/>
          <c:showVal val="1"/>
          <c:showCatName val="0"/>
          <c:showSerName val="0"/>
          <c:showPercent val="0"/>
          <c:showBubbleSize val="0"/>
        </c:dLbls>
        <c:gapWidth val="150"/>
        <c:overlap val="-25"/>
        <c:axId val="1512269855"/>
        <c:axId val="1512257375"/>
      </c:barChart>
      <c:catAx>
        <c:axId val="1512269855"/>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512257375"/>
        <c:crosses val="autoZero"/>
        <c:auto val="1"/>
        <c:lblAlgn val="ctr"/>
        <c:lblOffset val="100"/>
        <c:noMultiLvlLbl val="0"/>
      </c:catAx>
      <c:valAx>
        <c:axId val="1512257375"/>
        <c:scaling>
          <c:orientation val="minMax"/>
        </c:scaling>
        <c:delete val="1"/>
        <c:axPos val="l"/>
        <c:numFmt formatCode="General" sourceLinked="1"/>
        <c:majorTickMark val="none"/>
        <c:minorTickMark val="none"/>
        <c:tickLblPos val="nextTo"/>
        <c:crossAx val="15122698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8.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drawings/drawing1.xml><?xml version="1.0" encoding="utf-8"?>
<c:userShapes xmlns:c="http://schemas.openxmlformats.org/drawingml/2006/chart">
  <cdr:relSizeAnchor xmlns:cdr="http://schemas.openxmlformats.org/drawingml/2006/chartDrawing">
    <cdr:from>
      <cdr:x>0.826</cdr:x>
      <cdr:y>0.22189</cdr:y>
    </cdr:from>
    <cdr:to>
      <cdr:x>0.97272</cdr:x>
      <cdr:y>0.26896</cdr:y>
    </cdr:to>
    <cdr:sp macro="" textlink="">
      <cdr:nvSpPr>
        <cdr:cNvPr id="2" name="Rectangle 1">
          <a:extLst xmlns:a="http://schemas.openxmlformats.org/drawingml/2006/main">
            <a:ext uri="{FF2B5EF4-FFF2-40B4-BE49-F238E27FC236}">
              <a16:creationId xmlns:a16="http://schemas.microsoft.com/office/drawing/2014/main" id="{035FB071-190D-968D-05A6-FEC85AEBA146}"/>
            </a:ext>
          </a:extLst>
        </cdr:cNvPr>
        <cdr:cNvSpPr/>
      </cdr:nvSpPr>
      <cdr:spPr>
        <a:xfrm xmlns:a="http://schemas.openxmlformats.org/drawingml/2006/main">
          <a:off x="4712710" y="840366"/>
          <a:ext cx="837108" cy="178269"/>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15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dirty="0"/>
            <a:t>Movies </a:t>
          </a:r>
        </a:p>
      </cdr:txBody>
    </cdr:sp>
  </cdr:relSizeAnchor>
  <cdr:relSizeAnchor xmlns:cdr="http://schemas.openxmlformats.org/drawingml/2006/chartDrawing">
    <cdr:from>
      <cdr:x>0.82498</cdr:x>
      <cdr:y>0.28023</cdr:y>
    </cdr:from>
    <cdr:to>
      <cdr:x>0.97169</cdr:x>
      <cdr:y>0.3273</cdr:y>
    </cdr:to>
    <cdr:sp macro="" textlink="">
      <cdr:nvSpPr>
        <cdr:cNvPr id="3" name="Rectangle 2">
          <a:extLst xmlns:a="http://schemas.openxmlformats.org/drawingml/2006/main">
            <a:ext uri="{FF2B5EF4-FFF2-40B4-BE49-F238E27FC236}">
              <a16:creationId xmlns:a16="http://schemas.microsoft.com/office/drawing/2014/main" id="{774DB950-F228-9328-1355-1268ED074BDA}"/>
            </a:ext>
          </a:extLst>
        </cdr:cNvPr>
        <cdr:cNvSpPr/>
      </cdr:nvSpPr>
      <cdr:spPr>
        <a:xfrm xmlns:a="http://schemas.openxmlformats.org/drawingml/2006/main">
          <a:off x="4706890" y="1061318"/>
          <a:ext cx="837051" cy="178269"/>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15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dirty="0"/>
            <a:t>TV Show</a:t>
          </a:r>
        </a:p>
      </cdr:txBody>
    </cdr:sp>
  </cdr:relSizeAnchor>
  <cdr:relSizeAnchor xmlns:cdr="http://schemas.openxmlformats.org/drawingml/2006/chartDrawing">
    <cdr:from>
      <cdr:x>0.78735</cdr:x>
      <cdr:y>0.2237</cdr:y>
    </cdr:from>
    <cdr:to>
      <cdr:x>0.81675</cdr:x>
      <cdr:y>0.26353</cdr:y>
    </cdr:to>
    <cdr:sp macro="" textlink="">
      <cdr:nvSpPr>
        <cdr:cNvPr id="4" name="Rectangle 3">
          <a:extLst xmlns:a="http://schemas.openxmlformats.org/drawingml/2006/main">
            <a:ext uri="{FF2B5EF4-FFF2-40B4-BE49-F238E27FC236}">
              <a16:creationId xmlns:a16="http://schemas.microsoft.com/office/drawing/2014/main" id="{6D6A1F3C-4D33-999A-7742-494674CAD895}"/>
            </a:ext>
          </a:extLst>
        </cdr:cNvPr>
        <cdr:cNvSpPr/>
      </cdr:nvSpPr>
      <cdr:spPr>
        <a:xfrm xmlns:a="http://schemas.openxmlformats.org/drawingml/2006/main">
          <a:off x="4492193" y="847221"/>
          <a:ext cx="167741" cy="150849"/>
        </a:xfrm>
        <a:prstGeom xmlns:a="http://schemas.openxmlformats.org/drawingml/2006/main" prst="rect">
          <a:avLst/>
        </a:prstGeom>
        <a:solidFill xmlns:a="http://schemas.openxmlformats.org/drawingml/2006/main">
          <a:srgbClr val="C00000"/>
        </a:solidFill>
        <a:ln xmlns:a="http://schemas.openxmlformats.org/drawingml/2006/main">
          <a:noFill/>
        </a:ln>
      </cdr:spPr>
      <cdr:style>
        <a:lnRef xmlns:a="http://schemas.openxmlformats.org/drawingml/2006/main" idx="2">
          <a:schemeClr val="accent1">
            <a:shade val="15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0.78765</cdr:x>
      <cdr:y>0.28385</cdr:y>
    </cdr:from>
    <cdr:to>
      <cdr:x>0.81705</cdr:x>
      <cdr:y>0.32368</cdr:y>
    </cdr:to>
    <cdr:sp macro="" textlink="">
      <cdr:nvSpPr>
        <cdr:cNvPr id="5" name="Rectangle 4">
          <a:extLst xmlns:a="http://schemas.openxmlformats.org/drawingml/2006/main">
            <a:ext uri="{FF2B5EF4-FFF2-40B4-BE49-F238E27FC236}">
              <a16:creationId xmlns:a16="http://schemas.microsoft.com/office/drawing/2014/main" id="{66E23D43-BF1E-534B-7A87-51E20A6E0080}"/>
            </a:ext>
          </a:extLst>
        </cdr:cNvPr>
        <cdr:cNvSpPr/>
      </cdr:nvSpPr>
      <cdr:spPr>
        <a:xfrm xmlns:a="http://schemas.openxmlformats.org/drawingml/2006/main">
          <a:off x="4493904" y="1075028"/>
          <a:ext cx="167742" cy="150849"/>
        </a:xfrm>
        <a:prstGeom xmlns:a="http://schemas.openxmlformats.org/drawingml/2006/main" prst="rect">
          <a:avLst/>
        </a:prstGeom>
        <a:solidFill xmlns:a="http://schemas.openxmlformats.org/drawingml/2006/main">
          <a:schemeClr val="tx1"/>
        </a:solidFill>
        <a:ln xmlns:a="http://schemas.openxmlformats.org/drawingml/2006/main">
          <a:noFill/>
        </a:ln>
      </cdr:spPr>
      <cdr:style>
        <a:lnRef xmlns:a="http://schemas.openxmlformats.org/drawingml/2006/main" idx="2">
          <a:schemeClr val="accent1">
            <a:shade val="15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userShape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jp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492062-8328-46DE-A598-94A92C6C2AE1}" type="datetimeFigureOut">
              <a:rPr lang="en-US" smtClean="0"/>
              <a:t>10/3/2024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D1E888-9188-4929-852E-7E9362BB137E}" type="slidenum">
              <a:rPr lang="en-US" smtClean="0"/>
              <a:t>‹#›</a:t>
            </a:fld>
            <a:endParaRPr lang="en-US" dirty="0"/>
          </a:p>
        </p:txBody>
      </p:sp>
    </p:spTree>
    <p:extLst>
      <p:ext uri="{BB962C8B-B14F-4D97-AF65-F5344CB8AC3E}">
        <p14:creationId xmlns:p14="http://schemas.microsoft.com/office/powerpoint/2010/main" val="441816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a:t>
            </a:r>
          </a:p>
        </p:txBody>
      </p:sp>
      <p:sp>
        <p:nvSpPr>
          <p:cNvPr id="4" name="Slide Number Placeholder 3"/>
          <p:cNvSpPr>
            <a:spLocks noGrp="1"/>
          </p:cNvSpPr>
          <p:nvPr>
            <p:ph type="sldNum" sz="quarter" idx="5"/>
          </p:nvPr>
        </p:nvSpPr>
        <p:spPr/>
        <p:txBody>
          <a:bodyPr/>
          <a:lstStyle/>
          <a:p>
            <a:fld id="{FFD1E888-9188-4929-852E-7E9362BB137E}" type="slidenum">
              <a:rPr lang="en-US" smtClean="0"/>
              <a:t>3</a:t>
            </a:fld>
            <a:endParaRPr lang="en-US" dirty="0"/>
          </a:p>
        </p:txBody>
      </p:sp>
    </p:spTree>
    <p:extLst>
      <p:ext uri="{BB962C8B-B14F-4D97-AF65-F5344CB8AC3E}">
        <p14:creationId xmlns:p14="http://schemas.microsoft.com/office/powerpoint/2010/main" val="636531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1E888-9188-4929-852E-7E9362BB137E}" type="slidenum">
              <a:rPr lang="en-US" smtClean="0"/>
              <a:t>6</a:t>
            </a:fld>
            <a:endParaRPr lang="en-US" dirty="0"/>
          </a:p>
        </p:txBody>
      </p:sp>
    </p:spTree>
    <p:extLst>
      <p:ext uri="{BB962C8B-B14F-4D97-AF65-F5344CB8AC3E}">
        <p14:creationId xmlns:p14="http://schemas.microsoft.com/office/powerpoint/2010/main" val="3394544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E0CCB-13C5-5B72-11C6-3FDBED0613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1F8477B-15C2-E26D-5623-7C363316E0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45BFD5-4ABA-BC1A-E4A9-2B03D8FE6680}"/>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5" name="Footer Placeholder 4">
            <a:extLst>
              <a:ext uri="{FF2B5EF4-FFF2-40B4-BE49-F238E27FC236}">
                <a16:creationId xmlns:a16="http://schemas.microsoft.com/office/drawing/2014/main" id="{6263C3A5-2BCE-6D0F-E190-6FD71379227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15960C6-BDFB-FEF6-DB7E-52B38C6D18DA}"/>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1289551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EA3FB-19FF-F960-F24B-C2707BCFF2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6C796E-1530-E9A1-75DA-AC4554D337B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8FEE31-DB9B-6504-C8B9-DE2D66A56DFE}"/>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5" name="Footer Placeholder 4">
            <a:extLst>
              <a:ext uri="{FF2B5EF4-FFF2-40B4-BE49-F238E27FC236}">
                <a16:creationId xmlns:a16="http://schemas.microsoft.com/office/drawing/2014/main" id="{CD3B2340-1552-AC09-F1A6-5DAD1CA2AF4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0D71D9C-FA53-E507-253D-743E6C06533B}"/>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14885408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D69B8-C7FC-A29A-A1CD-B93DB92482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C83D62C-778C-E547-8CFE-5AB9740D33E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2D4166-A7D1-1E31-7004-07532332952A}"/>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5" name="Footer Placeholder 4">
            <a:extLst>
              <a:ext uri="{FF2B5EF4-FFF2-40B4-BE49-F238E27FC236}">
                <a16:creationId xmlns:a16="http://schemas.microsoft.com/office/drawing/2014/main" id="{ABAC1837-DC04-D6EA-C63F-F446F3CE339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C185A15-DCA8-D073-4210-E726A2E88D70}"/>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5804874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6297C72-0E3E-DF1F-AFE5-B787E2EF0D78}"/>
              </a:ext>
            </a:extLst>
          </p:cNvPr>
          <p:cNvSpPr>
            <a:spLocks noGrp="1"/>
          </p:cNvSpPr>
          <p:nvPr>
            <p:ph type="dt" sz="half" idx="10"/>
          </p:nvPr>
        </p:nvSpPr>
        <p:spPr/>
        <p:txBody>
          <a:bodyPr/>
          <a:lstStyle/>
          <a:p>
            <a:fld id="{276D79ED-3FA7-4EF8-964B-EB8BCFAB02F8}" type="datetimeFigureOut">
              <a:rPr lang="en-US" smtClean="0"/>
              <a:pPr/>
              <a:t>10/3/2024</a:t>
            </a:fld>
            <a:endParaRPr lang="en-US" dirty="0"/>
          </a:p>
        </p:txBody>
      </p:sp>
      <p:sp>
        <p:nvSpPr>
          <p:cNvPr id="4" name="Footer Placeholder 3">
            <a:extLst>
              <a:ext uri="{FF2B5EF4-FFF2-40B4-BE49-F238E27FC236}">
                <a16:creationId xmlns:a16="http://schemas.microsoft.com/office/drawing/2014/main" id="{78D6A3C5-89FA-12F4-167F-9236E38C8C9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ED11C1A3-344D-1BC1-20D8-94D859CACDC8}"/>
              </a:ext>
            </a:extLst>
          </p:cNvPr>
          <p:cNvSpPr>
            <a:spLocks noGrp="1"/>
          </p:cNvSpPr>
          <p:nvPr>
            <p:ph type="sldNum" sz="quarter" idx="12"/>
          </p:nvPr>
        </p:nvSpPr>
        <p:spPr/>
        <p:txBody>
          <a:bodyPr/>
          <a:lstStyle/>
          <a:p>
            <a:fld id="{C6F12CB2-7F2C-47B9-AE70-22A94B49F233}" type="slidenum">
              <a:rPr lang="en-US" smtClean="0"/>
              <a:pPr/>
              <a:t>‹#›</a:t>
            </a:fld>
            <a:endParaRPr lang="en-US" dirty="0"/>
          </a:p>
        </p:txBody>
      </p:sp>
    </p:spTree>
    <p:extLst>
      <p:ext uri="{BB962C8B-B14F-4D97-AF65-F5344CB8AC3E}">
        <p14:creationId xmlns:p14="http://schemas.microsoft.com/office/powerpoint/2010/main" val="2139520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E0738-B7DF-CB98-24BC-CFBC5D1815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C75280-70C9-8E1F-E610-41ACEB2C58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EA6177-69ED-F0AA-947F-C7BDFF672144}"/>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5" name="Footer Placeholder 4">
            <a:extLst>
              <a:ext uri="{FF2B5EF4-FFF2-40B4-BE49-F238E27FC236}">
                <a16:creationId xmlns:a16="http://schemas.microsoft.com/office/drawing/2014/main" id="{0ECA434C-6D26-CB1D-BB51-39AFFCCB4BB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21289E9-1F76-0865-DD0B-958A52C0AC9E}"/>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2502855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9D7A0-582A-639D-EBFE-ECCF22091CD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A353657-5BAB-1793-8390-58DCD0F92EF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2A3019-113A-C804-53BB-5A2CB74B5675}"/>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5" name="Footer Placeholder 4">
            <a:extLst>
              <a:ext uri="{FF2B5EF4-FFF2-40B4-BE49-F238E27FC236}">
                <a16:creationId xmlns:a16="http://schemas.microsoft.com/office/drawing/2014/main" id="{A2B18839-6911-3210-0B20-D08E7EEDDB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5985075-B69E-792D-4536-59AE4F4F61CF}"/>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3376363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D0BA3-38C0-824E-5AD8-541601FD4E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080B67-A6E1-EF84-BEC0-ACE12A8310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247AB6-AAC0-EBE9-51EF-6120DFA694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D96324-5223-FE40-F779-4A92CD942E49}"/>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6" name="Footer Placeholder 5">
            <a:extLst>
              <a:ext uri="{FF2B5EF4-FFF2-40B4-BE49-F238E27FC236}">
                <a16:creationId xmlns:a16="http://schemas.microsoft.com/office/drawing/2014/main" id="{D76AA6FE-C648-0CE5-BFB0-F843217031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37D02B6-AE38-884C-DA29-817658D25602}"/>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296496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38FEF-23C6-133D-21E5-BA1FC6E054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1429BB-7C73-8514-B77A-EFC3331E39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84D0B1-9BAD-AD25-E3AA-15187D1F072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F7A799D-4B20-D9EF-E633-2415DC3DAB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53714C-309F-462F-49D8-E248FD2BDF3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49936F-80CF-0AA6-B66B-C99500FE97AA}"/>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8" name="Footer Placeholder 7">
            <a:extLst>
              <a:ext uri="{FF2B5EF4-FFF2-40B4-BE49-F238E27FC236}">
                <a16:creationId xmlns:a16="http://schemas.microsoft.com/office/drawing/2014/main" id="{F4C1D8CF-0A97-721A-D587-574B08D2CF8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1BF6563-7DCE-0F3E-DD21-83A9F56ED979}"/>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2871327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3F1D5-8145-941F-33ED-AA2E66932F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049EA87-DF27-6D28-735A-7301DCC48959}"/>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4" name="Footer Placeholder 3">
            <a:extLst>
              <a:ext uri="{FF2B5EF4-FFF2-40B4-BE49-F238E27FC236}">
                <a16:creationId xmlns:a16="http://schemas.microsoft.com/office/drawing/2014/main" id="{3BA23BE8-581D-2416-12A9-8372E47C9B5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5C583CD-2639-82A8-6CC4-EB02CD2AF02F}"/>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1023673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BABAD7-7749-F70A-DC47-B0D2658935F7}"/>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3" name="Footer Placeholder 2">
            <a:extLst>
              <a:ext uri="{FF2B5EF4-FFF2-40B4-BE49-F238E27FC236}">
                <a16:creationId xmlns:a16="http://schemas.microsoft.com/office/drawing/2014/main" id="{52812A3A-9627-8D2D-23D5-7D476174070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D2D55E6-7C43-7CE1-C677-D0C32123FBA0}"/>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2153326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ED96F-C132-9E55-C16C-EFB586C8B5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87F53F4-BA48-31D1-8F4B-23BDF0039B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03C0D3B-DC0C-EE86-AD10-5A4D840F75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941E04-3FF0-19CA-6BC6-CD9DC80CB84D}"/>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6" name="Footer Placeholder 5">
            <a:extLst>
              <a:ext uri="{FF2B5EF4-FFF2-40B4-BE49-F238E27FC236}">
                <a16:creationId xmlns:a16="http://schemas.microsoft.com/office/drawing/2014/main" id="{E6866331-F81A-5CCE-7CCD-A81D67792B0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C9D2E33-13C0-9EB6-60C8-690039D796B2}"/>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19763395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AF423-C97B-4421-7891-1190C0E505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330E6A2-6BCE-669A-1514-F31DC43F18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1ADFE57-083F-9C5B-0C75-F1FB72C5D8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6E462B-4C5A-79DF-FD79-630A6D44BC5D}"/>
              </a:ext>
            </a:extLst>
          </p:cNvPr>
          <p:cNvSpPr>
            <a:spLocks noGrp="1"/>
          </p:cNvSpPr>
          <p:nvPr>
            <p:ph type="dt" sz="half" idx="10"/>
          </p:nvPr>
        </p:nvSpPr>
        <p:spPr/>
        <p:txBody>
          <a:bodyPr/>
          <a:lstStyle/>
          <a:p>
            <a:fld id="{821FC660-4F28-41A9-A881-9895FEF0158E}" type="datetimeFigureOut">
              <a:rPr lang="en-US" smtClean="0"/>
              <a:t>10/3/2024</a:t>
            </a:fld>
            <a:endParaRPr lang="en-US" dirty="0"/>
          </a:p>
        </p:txBody>
      </p:sp>
      <p:sp>
        <p:nvSpPr>
          <p:cNvPr id="6" name="Footer Placeholder 5">
            <a:extLst>
              <a:ext uri="{FF2B5EF4-FFF2-40B4-BE49-F238E27FC236}">
                <a16:creationId xmlns:a16="http://schemas.microsoft.com/office/drawing/2014/main" id="{0B0F8F8D-DB92-5C69-A07A-8C9207D7BC4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2442539-2853-1B45-5010-64532BCCD921}"/>
              </a:ext>
            </a:extLst>
          </p:cNvPr>
          <p:cNvSpPr>
            <a:spLocks noGrp="1"/>
          </p:cNvSpPr>
          <p:nvPr>
            <p:ph type="sldNum" sz="quarter" idx="12"/>
          </p:nvPr>
        </p:nvSpPr>
        <p:spPr/>
        <p:txBody>
          <a:bodyPr/>
          <a:lstStyle/>
          <a:p>
            <a:fld id="{56C9F87F-6337-42AC-90A6-4FA54F0892C5}" type="slidenum">
              <a:rPr lang="en-US" smtClean="0"/>
              <a:t>‹#›</a:t>
            </a:fld>
            <a:endParaRPr lang="en-US" dirty="0"/>
          </a:p>
        </p:txBody>
      </p:sp>
    </p:spTree>
    <p:extLst>
      <p:ext uri="{BB962C8B-B14F-4D97-AF65-F5344CB8AC3E}">
        <p14:creationId xmlns:p14="http://schemas.microsoft.com/office/powerpoint/2010/main" val="512866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DF879D-D8B0-89BC-8CDB-3F8F0EDD5A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AC35AB-9F2C-6544-10C8-CFD1A51E95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A55051-405D-798F-7745-F4173D358C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21FC660-4F28-41A9-A881-9895FEF0158E}" type="datetimeFigureOut">
              <a:rPr lang="en-US" smtClean="0"/>
              <a:t>10/3/2024</a:t>
            </a:fld>
            <a:endParaRPr lang="en-US" dirty="0"/>
          </a:p>
        </p:txBody>
      </p:sp>
      <p:sp>
        <p:nvSpPr>
          <p:cNvPr id="5" name="Footer Placeholder 4">
            <a:extLst>
              <a:ext uri="{FF2B5EF4-FFF2-40B4-BE49-F238E27FC236}">
                <a16:creationId xmlns:a16="http://schemas.microsoft.com/office/drawing/2014/main" id="{554E83EE-1BF5-B5E3-8566-384FD654D9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C372044-B965-0455-CA6D-34B999B930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6C9F87F-6337-42AC-90A6-4FA54F0892C5}" type="slidenum">
              <a:rPr lang="en-US" smtClean="0"/>
              <a:t>‹#›</a:t>
            </a:fld>
            <a:endParaRPr lang="en-US" dirty="0"/>
          </a:p>
        </p:txBody>
      </p:sp>
    </p:spTree>
    <p:extLst>
      <p:ext uri="{BB962C8B-B14F-4D97-AF65-F5344CB8AC3E}">
        <p14:creationId xmlns:p14="http://schemas.microsoft.com/office/powerpoint/2010/main" val="3201078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www.prezentr.com/?utm_source=templates&amp;utm_medium=presentation&amp;utm_campaign=free_downloads_2020" TargetMode="External"/></Relationships>
</file>

<file path=ppt/slides/_rels/slide1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1.xml"/><Relationship Id="rId16" Type="http://schemas.openxmlformats.org/officeDocument/2006/relationships/image" Target="../media/image17.png"/><Relationship Id="rId1" Type="http://schemas.openxmlformats.org/officeDocument/2006/relationships/slideLayout" Target="../slideLayouts/slideLayout12.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svg"/><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a:hlinkClick r:id="rId4" tooltip="Click for more PPT templates!"/>
            <a:extLst>
              <a:ext uri="{FF2B5EF4-FFF2-40B4-BE49-F238E27FC236}">
                <a16:creationId xmlns:a16="http://schemas.microsoft.com/office/drawing/2014/main" id="{A0A8E141-278A-B94D-9F64-42EC18251494}"/>
              </a:ext>
            </a:extLst>
          </p:cNvPr>
          <p:cNvSpPr/>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dirty="0"/>
          </a:p>
        </p:txBody>
      </p:sp>
      <p:pic>
        <p:nvPicPr>
          <p:cNvPr id="10" name="Picture 9">
            <a:extLst>
              <a:ext uri="{FF2B5EF4-FFF2-40B4-BE49-F238E27FC236}">
                <a16:creationId xmlns:a16="http://schemas.microsoft.com/office/drawing/2014/main" id="{17677F27-8D8C-4382-D732-9C21AFABA0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68598" y="651905"/>
            <a:ext cx="3054804" cy="5554189"/>
          </a:xfrm>
          <a:prstGeom prst="rect">
            <a:avLst/>
          </a:prstGeom>
        </p:spPr>
      </p:pic>
      <p:pic>
        <p:nvPicPr>
          <p:cNvPr id="2" name="netflix.mp3">
            <a:hlinkClick r:id="" action="ppaction://media"/>
            <a:extLst>
              <a:ext uri="{FF2B5EF4-FFF2-40B4-BE49-F238E27FC236}">
                <a16:creationId xmlns:a16="http://schemas.microsoft.com/office/drawing/2014/main" id="{BDEDDD53-3B08-A77E-4D57-B673EA9C26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1058306"/>
            <a:ext cx="812800" cy="812800"/>
          </a:xfrm>
          <a:prstGeom prst="rect">
            <a:avLst/>
          </a:prstGeom>
        </p:spPr>
      </p:pic>
    </p:spTree>
    <p:extLst>
      <p:ext uri="{BB962C8B-B14F-4D97-AF65-F5344CB8AC3E}">
        <p14:creationId xmlns:p14="http://schemas.microsoft.com/office/powerpoint/2010/main" val="720928810"/>
      </p:ext>
    </p:extLst>
  </p:cSld>
  <p:clrMapOvr>
    <a:masterClrMapping/>
  </p:clrMapOvr>
  <mc:AlternateContent xmlns:mc="http://schemas.openxmlformats.org/markup-compatibility/2006" xmlns:p14="http://schemas.microsoft.com/office/powerpoint/2010/main">
    <mc:Choice Requires="p14">
      <p:transition spd="slow" p14:dur="2000" advClick="0" advTm="1000"/>
    </mc:Choice>
    <mc:Fallback xmlns="">
      <p:transition spd="slow"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1250"/>
                                        <p:tgtEl>
                                          <p:spTgt spid="10"/>
                                        </p:tgtEl>
                                      </p:cBhvr>
                                    </p:animEffect>
                                  </p:childTnLst>
                                </p:cTn>
                              </p:par>
                              <p:par>
                                <p:cTn id="8" presetID="1" presetClass="mediacall" presetSubtype="0" fill="hold" nodeType="withEffect">
                                  <p:stCondLst>
                                    <p:cond delay="0"/>
                                  </p:stCondLst>
                                  <p:childTnLst>
                                    <p:cmd type="call" cmd="playFrom(0.0)">
                                      <p:cBhvr>
                                        <p:cTn id="9" dur="3768" fill="hold"/>
                                        <p:tgtEl>
                                          <p:spTgt spid="2"/>
                                        </p:tgtEl>
                                      </p:cBhvr>
                                    </p:cmd>
                                  </p:childTnLst>
                                </p:cTn>
                              </p:par>
                            </p:childTnLst>
                          </p:cTn>
                        </p:par>
                        <p:par>
                          <p:cTn id="10" fill="hold">
                            <p:stCondLst>
                              <p:cond delay="3768"/>
                            </p:stCondLst>
                            <p:childTnLst>
                              <p:par>
                                <p:cTn id="11" presetID="14" presetClass="exit" presetSubtype="5" repeatCount="0" fill="hold" nodeType="afterEffect">
                                  <p:stCondLst>
                                    <p:cond delay="0"/>
                                  </p:stCondLst>
                                  <p:childTnLst>
                                    <p:animEffect transition="out" filter="randombar(vertical)">
                                      <p:cBhvr>
                                        <p:cTn id="12" dur="1250"/>
                                        <p:tgtEl>
                                          <p:spTgt spid="10"/>
                                        </p:tgtEl>
                                      </p:cBhvr>
                                    </p:animEffect>
                                    <p:set>
                                      <p:cBhvr>
                                        <p:cTn id="13" dur="1" fill="hold">
                                          <p:stCondLst>
                                            <p:cond delay="1249"/>
                                          </p:stCondLst>
                                        </p:cTn>
                                        <p:tgtEl>
                                          <p:spTgt spid="10"/>
                                        </p:tgtEl>
                                        <p:attrNameLst>
                                          <p:attrName>style.visibility</p:attrName>
                                        </p:attrNameLst>
                                      </p:cBhvr>
                                      <p:to>
                                        <p:strVal val="hidden"/>
                                      </p:to>
                                    </p:set>
                                  </p:childTnLst>
                                </p:cTn>
                              </p:par>
                              <p:par>
                                <p:cTn id="14" presetID="23" presetClass="exit" presetSubtype="16" fill="hold" nodeType="withEffect">
                                  <p:stCondLst>
                                    <p:cond delay="0"/>
                                  </p:stCondLst>
                                  <p:childTnLst>
                                    <p:anim calcmode="lin" valueType="num">
                                      <p:cBhvr>
                                        <p:cTn id="15" dur="1250"/>
                                        <p:tgtEl>
                                          <p:spTgt spid="10"/>
                                        </p:tgtEl>
                                        <p:attrNameLst>
                                          <p:attrName>ppt_w</p:attrName>
                                        </p:attrNameLst>
                                      </p:cBhvr>
                                      <p:tavLst>
                                        <p:tav tm="0">
                                          <p:val>
                                            <p:strVal val="ppt_w"/>
                                          </p:val>
                                        </p:tav>
                                        <p:tav tm="100000">
                                          <p:val>
                                            <p:strVal val="4*ppt_w"/>
                                          </p:val>
                                        </p:tav>
                                      </p:tavLst>
                                    </p:anim>
                                    <p:anim calcmode="lin" valueType="num">
                                      <p:cBhvr>
                                        <p:cTn id="16" dur="1250"/>
                                        <p:tgtEl>
                                          <p:spTgt spid="10"/>
                                        </p:tgtEl>
                                        <p:attrNameLst>
                                          <p:attrName>ppt_h</p:attrName>
                                        </p:attrNameLst>
                                      </p:cBhvr>
                                      <p:tavLst>
                                        <p:tav tm="0">
                                          <p:val>
                                            <p:strVal val="ppt_h"/>
                                          </p:val>
                                        </p:tav>
                                        <p:tav tm="100000">
                                          <p:val>
                                            <p:strVal val="4*ppt_h"/>
                                          </p:val>
                                        </p:tav>
                                      </p:tavLst>
                                    </p:anim>
                                    <p:set>
                                      <p:cBhvr>
                                        <p:cTn id="17" dur="1" fill="hold">
                                          <p:stCondLst>
                                            <p:cond delay="124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8"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F192D5E-74C4-7DBC-4C1A-A7B1E223FADC}"/>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7" name="Picture 6">
            <a:extLst>
              <a:ext uri="{FF2B5EF4-FFF2-40B4-BE49-F238E27FC236}">
                <a16:creationId xmlns:a16="http://schemas.microsoft.com/office/drawing/2014/main" id="{941E1BB3-F8BB-E8B2-360A-94396731D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14" name="TextBox 13">
            <a:extLst>
              <a:ext uri="{FF2B5EF4-FFF2-40B4-BE49-F238E27FC236}">
                <a16:creationId xmlns:a16="http://schemas.microsoft.com/office/drawing/2014/main" id="{FA086CF4-6213-4D07-3E35-A7A3E9D5A387}"/>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sp>
        <p:nvSpPr>
          <p:cNvPr id="2" name="Rectangle: Rounded Corners 1">
            <a:extLst>
              <a:ext uri="{FF2B5EF4-FFF2-40B4-BE49-F238E27FC236}">
                <a16:creationId xmlns:a16="http://schemas.microsoft.com/office/drawing/2014/main" id="{8C3F06F0-5B79-1E9A-F76A-0F321A6520F7}"/>
              </a:ext>
            </a:extLst>
          </p:cNvPr>
          <p:cNvSpPr/>
          <p:nvPr/>
        </p:nvSpPr>
        <p:spPr>
          <a:xfrm>
            <a:off x="588344" y="770789"/>
            <a:ext cx="3074352" cy="584617"/>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Country-Based Availability</a:t>
            </a:r>
          </a:p>
        </p:txBody>
      </p:sp>
      <p:sp>
        <p:nvSpPr>
          <p:cNvPr id="3" name="Rectangle: Rounded Corners 2">
            <a:extLst>
              <a:ext uri="{FF2B5EF4-FFF2-40B4-BE49-F238E27FC236}">
                <a16:creationId xmlns:a16="http://schemas.microsoft.com/office/drawing/2014/main" id="{F0EF53F7-0112-AA9B-C3E9-4865E46B2620}"/>
              </a:ext>
            </a:extLst>
          </p:cNvPr>
          <p:cNvSpPr/>
          <p:nvPr/>
        </p:nvSpPr>
        <p:spPr>
          <a:xfrm>
            <a:off x="319709" y="1983113"/>
            <a:ext cx="5560785" cy="3184981"/>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Mapping the availability of content by country helps in evaluating market saturation and identifying opportunities for regional expansion, ultimately informing localized marketing strategies.</a:t>
            </a:r>
            <a:endParaRPr lang="en-US" sz="1100" dirty="0">
              <a:solidFill>
                <a:schemeClr val="bg1"/>
              </a:solidFill>
            </a:endParaRPr>
          </a:p>
        </p:txBody>
      </p:sp>
      <p:grpSp>
        <p:nvGrpSpPr>
          <p:cNvPr id="13" name="Group 12">
            <a:extLst>
              <a:ext uri="{FF2B5EF4-FFF2-40B4-BE49-F238E27FC236}">
                <a16:creationId xmlns:a16="http://schemas.microsoft.com/office/drawing/2014/main" id="{9F168E6D-4EA7-C636-8C8D-8299F02B8109}"/>
              </a:ext>
            </a:extLst>
          </p:cNvPr>
          <p:cNvGrpSpPr/>
          <p:nvPr/>
        </p:nvGrpSpPr>
        <p:grpSpPr>
          <a:xfrm>
            <a:off x="2039870" y="154014"/>
            <a:ext cx="2531358" cy="276999"/>
            <a:chOff x="1856284" y="154014"/>
            <a:chExt cx="2323515" cy="276999"/>
          </a:xfrm>
        </p:grpSpPr>
        <p:sp>
          <p:nvSpPr>
            <p:cNvPr id="15" name="TextBox 14">
              <a:extLst>
                <a:ext uri="{FF2B5EF4-FFF2-40B4-BE49-F238E27FC236}">
                  <a16:creationId xmlns:a16="http://schemas.microsoft.com/office/drawing/2014/main" id="{0800A07D-08CF-5923-3DBD-144E26B8EDF1}"/>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16" name="TextBox 15">
              <a:extLst>
                <a:ext uri="{FF2B5EF4-FFF2-40B4-BE49-F238E27FC236}">
                  <a16:creationId xmlns:a16="http://schemas.microsoft.com/office/drawing/2014/main" id="{ADD7B45F-1FCE-C2DF-DD21-9DE12314B5B6}"/>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17" name="TextBox 16">
            <a:extLst>
              <a:ext uri="{FF2B5EF4-FFF2-40B4-BE49-F238E27FC236}">
                <a16:creationId xmlns:a16="http://schemas.microsoft.com/office/drawing/2014/main" id="{44C9925D-85E6-CFF6-55AB-CCC4CBC339A9}"/>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18" name="TextBox 17">
            <a:extLst>
              <a:ext uri="{FF2B5EF4-FFF2-40B4-BE49-F238E27FC236}">
                <a16:creationId xmlns:a16="http://schemas.microsoft.com/office/drawing/2014/main" id="{D49B46E7-3376-3D98-5572-EB379D778C6D}"/>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19" name="TextBox 18">
            <a:extLst>
              <a:ext uri="{FF2B5EF4-FFF2-40B4-BE49-F238E27FC236}">
                <a16:creationId xmlns:a16="http://schemas.microsoft.com/office/drawing/2014/main" id="{169BCE7B-707B-F08E-1180-32BEFB8414E5}"/>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graphicFrame>
        <p:nvGraphicFramePr>
          <p:cNvPr id="8" name="Chart 7">
            <a:extLst>
              <a:ext uri="{FF2B5EF4-FFF2-40B4-BE49-F238E27FC236}">
                <a16:creationId xmlns:a16="http://schemas.microsoft.com/office/drawing/2014/main" id="{9F21BEFD-C858-406B-6DE9-280C4B5BC207}"/>
              </a:ext>
            </a:extLst>
          </p:cNvPr>
          <p:cNvGraphicFramePr/>
          <p:nvPr>
            <p:extLst>
              <p:ext uri="{D42A27DB-BD31-4B8C-83A1-F6EECF244321}">
                <p14:modId xmlns:p14="http://schemas.microsoft.com/office/powerpoint/2010/main" val="67414037"/>
              </p:ext>
            </p:extLst>
          </p:nvPr>
        </p:nvGraphicFramePr>
        <p:xfrm>
          <a:off x="6280967" y="1722394"/>
          <a:ext cx="5560785" cy="37064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12011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20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F192D5E-74C4-7DBC-4C1A-A7B1E223FADC}"/>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7" name="Picture 6">
            <a:extLst>
              <a:ext uri="{FF2B5EF4-FFF2-40B4-BE49-F238E27FC236}">
                <a16:creationId xmlns:a16="http://schemas.microsoft.com/office/drawing/2014/main" id="{941E1BB3-F8BB-E8B2-360A-94396731D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14" name="TextBox 13">
            <a:extLst>
              <a:ext uri="{FF2B5EF4-FFF2-40B4-BE49-F238E27FC236}">
                <a16:creationId xmlns:a16="http://schemas.microsoft.com/office/drawing/2014/main" id="{FA086CF4-6213-4D07-3E35-A7A3E9D5A387}"/>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sp>
        <p:nvSpPr>
          <p:cNvPr id="2" name="Rectangle: Rounded Corners 1">
            <a:extLst>
              <a:ext uri="{FF2B5EF4-FFF2-40B4-BE49-F238E27FC236}">
                <a16:creationId xmlns:a16="http://schemas.microsoft.com/office/drawing/2014/main" id="{1B9E51B5-0F13-AD15-1957-5E32E3EB7E35}"/>
              </a:ext>
            </a:extLst>
          </p:cNvPr>
          <p:cNvSpPr/>
          <p:nvPr/>
        </p:nvSpPr>
        <p:spPr>
          <a:xfrm>
            <a:off x="588344" y="875487"/>
            <a:ext cx="2592234" cy="739305"/>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Yearly Title Growth</a:t>
            </a:r>
          </a:p>
        </p:txBody>
      </p:sp>
      <p:graphicFrame>
        <p:nvGraphicFramePr>
          <p:cNvPr id="5" name="Chart 4">
            <a:extLst>
              <a:ext uri="{FF2B5EF4-FFF2-40B4-BE49-F238E27FC236}">
                <a16:creationId xmlns:a16="http://schemas.microsoft.com/office/drawing/2014/main" id="{713AC777-41B3-954E-6EA9-A1A91FD21A83}"/>
              </a:ext>
            </a:extLst>
          </p:cNvPr>
          <p:cNvGraphicFramePr/>
          <p:nvPr>
            <p:extLst>
              <p:ext uri="{D42A27DB-BD31-4B8C-83A1-F6EECF244321}">
                <p14:modId xmlns:p14="http://schemas.microsoft.com/office/powerpoint/2010/main" val="2418437305"/>
              </p:ext>
            </p:extLst>
          </p:nvPr>
        </p:nvGraphicFramePr>
        <p:xfrm>
          <a:off x="6018178" y="1841317"/>
          <a:ext cx="5705481" cy="3787316"/>
        </p:xfrm>
        <a:graphic>
          <a:graphicData uri="http://schemas.openxmlformats.org/drawingml/2006/chart">
            <c:chart xmlns:c="http://schemas.openxmlformats.org/drawingml/2006/chart" xmlns:r="http://schemas.openxmlformats.org/officeDocument/2006/relationships" r:id="rId3"/>
          </a:graphicData>
        </a:graphic>
      </p:graphicFrame>
      <p:sp>
        <p:nvSpPr>
          <p:cNvPr id="13" name="Rectangle: Rounded Corners 12">
            <a:extLst>
              <a:ext uri="{FF2B5EF4-FFF2-40B4-BE49-F238E27FC236}">
                <a16:creationId xmlns:a16="http://schemas.microsoft.com/office/drawing/2014/main" id="{21EEC4AB-02CD-3076-8E8B-9778AB5747CA}"/>
              </a:ext>
            </a:extLst>
          </p:cNvPr>
          <p:cNvSpPr/>
          <p:nvPr/>
        </p:nvSpPr>
        <p:spPr>
          <a:xfrm>
            <a:off x="168011" y="2301419"/>
            <a:ext cx="5426621" cy="2867112"/>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A historical analysis of title additions over time reveals growth trends and informs strategic planning for content development, ensuring that Netflix remains competitive in a rapidly evolving market.</a:t>
            </a:r>
            <a:endParaRPr lang="en-US" sz="1400" dirty="0"/>
          </a:p>
        </p:txBody>
      </p:sp>
      <p:grpSp>
        <p:nvGrpSpPr>
          <p:cNvPr id="15" name="Group 14">
            <a:extLst>
              <a:ext uri="{FF2B5EF4-FFF2-40B4-BE49-F238E27FC236}">
                <a16:creationId xmlns:a16="http://schemas.microsoft.com/office/drawing/2014/main" id="{9705C9E0-A082-AD59-EAB5-20A031DF730B}"/>
              </a:ext>
            </a:extLst>
          </p:cNvPr>
          <p:cNvGrpSpPr/>
          <p:nvPr/>
        </p:nvGrpSpPr>
        <p:grpSpPr>
          <a:xfrm>
            <a:off x="2039870" y="154014"/>
            <a:ext cx="2531358" cy="276999"/>
            <a:chOff x="1856284" y="154014"/>
            <a:chExt cx="2323515" cy="276999"/>
          </a:xfrm>
        </p:grpSpPr>
        <p:sp>
          <p:nvSpPr>
            <p:cNvPr id="16" name="TextBox 15">
              <a:extLst>
                <a:ext uri="{FF2B5EF4-FFF2-40B4-BE49-F238E27FC236}">
                  <a16:creationId xmlns:a16="http://schemas.microsoft.com/office/drawing/2014/main" id="{DB04F8E2-4B07-82AD-783F-56403824B5B9}"/>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17" name="TextBox 16">
              <a:extLst>
                <a:ext uri="{FF2B5EF4-FFF2-40B4-BE49-F238E27FC236}">
                  <a16:creationId xmlns:a16="http://schemas.microsoft.com/office/drawing/2014/main" id="{4F355704-F1D6-5D7E-1DF7-71DF86B87947}"/>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18" name="TextBox 17">
            <a:extLst>
              <a:ext uri="{FF2B5EF4-FFF2-40B4-BE49-F238E27FC236}">
                <a16:creationId xmlns:a16="http://schemas.microsoft.com/office/drawing/2014/main" id="{E05E6977-CE4E-740E-9BA7-D595B52D9820}"/>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19" name="TextBox 18">
            <a:extLst>
              <a:ext uri="{FF2B5EF4-FFF2-40B4-BE49-F238E27FC236}">
                <a16:creationId xmlns:a16="http://schemas.microsoft.com/office/drawing/2014/main" id="{9C06B12A-6660-836D-F330-808D2EACE9F8}"/>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20" name="TextBox 19">
            <a:extLst>
              <a:ext uri="{FF2B5EF4-FFF2-40B4-BE49-F238E27FC236}">
                <a16:creationId xmlns:a16="http://schemas.microsoft.com/office/drawing/2014/main" id="{6B2B18B3-1217-3E97-D6F1-3D4586FFD3A5}"/>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spTree>
    <p:extLst>
      <p:ext uri="{BB962C8B-B14F-4D97-AF65-F5344CB8AC3E}">
        <p14:creationId xmlns:p14="http://schemas.microsoft.com/office/powerpoint/2010/main" val="14496433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Graphic spid="5" grpId="0">
        <p:bldAsOne/>
      </p:bldGraphic>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F192D5E-74C4-7DBC-4C1A-A7B1E223FADC}"/>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7" name="Picture 6">
            <a:extLst>
              <a:ext uri="{FF2B5EF4-FFF2-40B4-BE49-F238E27FC236}">
                <a16:creationId xmlns:a16="http://schemas.microsoft.com/office/drawing/2014/main" id="{941E1BB3-F8BB-E8B2-360A-94396731D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14" name="TextBox 13">
            <a:extLst>
              <a:ext uri="{FF2B5EF4-FFF2-40B4-BE49-F238E27FC236}">
                <a16:creationId xmlns:a16="http://schemas.microsoft.com/office/drawing/2014/main" id="{FA086CF4-6213-4D07-3E35-A7A3E9D5A387}"/>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sp>
        <p:nvSpPr>
          <p:cNvPr id="2" name="Rectangle: Rounded Corners 1">
            <a:extLst>
              <a:ext uri="{FF2B5EF4-FFF2-40B4-BE49-F238E27FC236}">
                <a16:creationId xmlns:a16="http://schemas.microsoft.com/office/drawing/2014/main" id="{F49A7ECD-F8AD-A151-FC5F-E63F51436EF4}"/>
              </a:ext>
            </a:extLst>
          </p:cNvPr>
          <p:cNvSpPr/>
          <p:nvPr/>
        </p:nvSpPr>
        <p:spPr>
          <a:xfrm>
            <a:off x="588344" y="761064"/>
            <a:ext cx="2410929" cy="807399"/>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Content Ratings</a:t>
            </a:r>
          </a:p>
        </p:txBody>
      </p:sp>
      <p:graphicFrame>
        <p:nvGraphicFramePr>
          <p:cNvPr id="5" name="Chart 4">
            <a:extLst>
              <a:ext uri="{FF2B5EF4-FFF2-40B4-BE49-F238E27FC236}">
                <a16:creationId xmlns:a16="http://schemas.microsoft.com/office/drawing/2014/main" id="{1D44D3C4-7BDB-5570-47B5-6C226CEA9725}"/>
              </a:ext>
            </a:extLst>
          </p:cNvPr>
          <p:cNvGraphicFramePr/>
          <p:nvPr>
            <p:extLst>
              <p:ext uri="{D42A27DB-BD31-4B8C-83A1-F6EECF244321}">
                <p14:modId xmlns:p14="http://schemas.microsoft.com/office/powerpoint/2010/main" val="3484095142"/>
              </p:ext>
            </p:extLst>
          </p:nvPr>
        </p:nvGraphicFramePr>
        <p:xfrm>
          <a:off x="6847326" y="1694923"/>
          <a:ext cx="4856416" cy="3618689"/>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Rounded Corners 9">
            <a:extLst>
              <a:ext uri="{FF2B5EF4-FFF2-40B4-BE49-F238E27FC236}">
                <a16:creationId xmlns:a16="http://schemas.microsoft.com/office/drawing/2014/main" id="{E42161D7-8AE9-FE7D-BD56-978CB51B8F8A}"/>
              </a:ext>
            </a:extLst>
          </p:cNvPr>
          <p:cNvSpPr/>
          <p:nvPr/>
        </p:nvSpPr>
        <p:spPr>
          <a:xfrm>
            <a:off x="234877" y="1995444"/>
            <a:ext cx="6000553" cy="2867112"/>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Understanding the distribution of content ratings aids in compliance with regional regulations and enhances content curation strategies to meet audience expectations and preferences.</a:t>
            </a:r>
            <a:endParaRPr lang="en-US" sz="1400" dirty="0"/>
          </a:p>
        </p:txBody>
      </p:sp>
      <p:grpSp>
        <p:nvGrpSpPr>
          <p:cNvPr id="13" name="Group 12">
            <a:extLst>
              <a:ext uri="{FF2B5EF4-FFF2-40B4-BE49-F238E27FC236}">
                <a16:creationId xmlns:a16="http://schemas.microsoft.com/office/drawing/2014/main" id="{2F59A3AF-A5CC-C03A-EE90-14E7EB2B08C6}"/>
              </a:ext>
            </a:extLst>
          </p:cNvPr>
          <p:cNvGrpSpPr/>
          <p:nvPr/>
        </p:nvGrpSpPr>
        <p:grpSpPr>
          <a:xfrm>
            <a:off x="2039870" y="154014"/>
            <a:ext cx="2531358" cy="276999"/>
            <a:chOff x="1856284" y="154014"/>
            <a:chExt cx="2323515" cy="276999"/>
          </a:xfrm>
        </p:grpSpPr>
        <p:sp>
          <p:nvSpPr>
            <p:cNvPr id="15" name="TextBox 14">
              <a:extLst>
                <a:ext uri="{FF2B5EF4-FFF2-40B4-BE49-F238E27FC236}">
                  <a16:creationId xmlns:a16="http://schemas.microsoft.com/office/drawing/2014/main" id="{35854CD9-E6B7-56D8-743E-108A7341B1C6}"/>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16" name="TextBox 15">
              <a:extLst>
                <a:ext uri="{FF2B5EF4-FFF2-40B4-BE49-F238E27FC236}">
                  <a16:creationId xmlns:a16="http://schemas.microsoft.com/office/drawing/2014/main" id="{18610663-504D-1E18-FEB4-96EA19670D86}"/>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17" name="TextBox 16">
            <a:extLst>
              <a:ext uri="{FF2B5EF4-FFF2-40B4-BE49-F238E27FC236}">
                <a16:creationId xmlns:a16="http://schemas.microsoft.com/office/drawing/2014/main" id="{257FBE38-34B2-8153-1B04-CE31DBDBEAE4}"/>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18" name="TextBox 17">
            <a:extLst>
              <a:ext uri="{FF2B5EF4-FFF2-40B4-BE49-F238E27FC236}">
                <a16:creationId xmlns:a16="http://schemas.microsoft.com/office/drawing/2014/main" id="{13053A2E-F98D-C663-7B3C-2FD2D801E6CA}"/>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19" name="TextBox 18">
            <a:extLst>
              <a:ext uri="{FF2B5EF4-FFF2-40B4-BE49-F238E27FC236}">
                <a16:creationId xmlns:a16="http://schemas.microsoft.com/office/drawing/2014/main" id="{C54E7379-B6D3-6FDA-762D-72BA346B0CA4}"/>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spTree>
    <p:extLst>
      <p:ext uri="{BB962C8B-B14F-4D97-AF65-F5344CB8AC3E}">
        <p14:creationId xmlns:p14="http://schemas.microsoft.com/office/powerpoint/2010/main" val="1061708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Graphic spid="5" grpId="0">
        <p:bldAsOne/>
      </p:bldGraphic>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F192D5E-74C4-7DBC-4C1A-A7B1E223FADC}"/>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7" name="Picture 6">
            <a:extLst>
              <a:ext uri="{FF2B5EF4-FFF2-40B4-BE49-F238E27FC236}">
                <a16:creationId xmlns:a16="http://schemas.microsoft.com/office/drawing/2014/main" id="{941E1BB3-F8BB-E8B2-360A-94396731D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14" name="TextBox 13">
            <a:extLst>
              <a:ext uri="{FF2B5EF4-FFF2-40B4-BE49-F238E27FC236}">
                <a16:creationId xmlns:a16="http://schemas.microsoft.com/office/drawing/2014/main" id="{FA086CF4-6213-4D07-3E35-A7A3E9D5A387}"/>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sp>
        <p:nvSpPr>
          <p:cNvPr id="2" name="Rectangle: Rounded Corners 1">
            <a:extLst>
              <a:ext uri="{FF2B5EF4-FFF2-40B4-BE49-F238E27FC236}">
                <a16:creationId xmlns:a16="http://schemas.microsoft.com/office/drawing/2014/main" id="{094BBCFF-764D-7A6F-C00A-48D0EC289EA3}"/>
              </a:ext>
            </a:extLst>
          </p:cNvPr>
          <p:cNvSpPr/>
          <p:nvPr/>
        </p:nvSpPr>
        <p:spPr>
          <a:xfrm>
            <a:off x="588344" y="894943"/>
            <a:ext cx="2787384" cy="700393"/>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Director Consistency</a:t>
            </a:r>
          </a:p>
        </p:txBody>
      </p:sp>
      <p:graphicFrame>
        <p:nvGraphicFramePr>
          <p:cNvPr id="5" name="Chart 4">
            <a:extLst>
              <a:ext uri="{FF2B5EF4-FFF2-40B4-BE49-F238E27FC236}">
                <a16:creationId xmlns:a16="http://schemas.microsoft.com/office/drawing/2014/main" id="{02284D1E-21B9-A4B3-AE4E-2BD20367BF61}"/>
              </a:ext>
            </a:extLst>
          </p:cNvPr>
          <p:cNvGraphicFramePr/>
          <p:nvPr>
            <p:extLst>
              <p:ext uri="{D42A27DB-BD31-4B8C-83A1-F6EECF244321}">
                <p14:modId xmlns:p14="http://schemas.microsoft.com/office/powerpoint/2010/main" val="3693532273"/>
              </p:ext>
            </p:extLst>
          </p:nvPr>
        </p:nvGraphicFramePr>
        <p:xfrm>
          <a:off x="6264613" y="1702340"/>
          <a:ext cx="5250054" cy="4834647"/>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Rounded Corners 9">
            <a:extLst>
              <a:ext uri="{FF2B5EF4-FFF2-40B4-BE49-F238E27FC236}">
                <a16:creationId xmlns:a16="http://schemas.microsoft.com/office/drawing/2014/main" id="{479A987C-0D8C-CA2C-416A-5B4CFCF5C60F}"/>
              </a:ext>
            </a:extLst>
          </p:cNvPr>
          <p:cNvSpPr/>
          <p:nvPr/>
        </p:nvSpPr>
        <p:spPr>
          <a:xfrm>
            <a:off x="141172" y="1905663"/>
            <a:ext cx="5954828" cy="4631324"/>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Identifying successful directors with a proven track record allows Netflix to establish and nurture strategic relationships, potentially securing exclusive content that appeals to target demographics.</a:t>
            </a:r>
            <a:endParaRPr lang="en-US" sz="1400" dirty="0"/>
          </a:p>
        </p:txBody>
      </p:sp>
      <p:grpSp>
        <p:nvGrpSpPr>
          <p:cNvPr id="13" name="Group 12">
            <a:extLst>
              <a:ext uri="{FF2B5EF4-FFF2-40B4-BE49-F238E27FC236}">
                <a16:creationId xmlns:a16="http://schemas.microsoft.com/office/drawing/2014/main" id="{D75C87EE-DB35-EDDA-5253-FB748A3B7267}"/>
              </a:ext>
            </a:extLst>
          </p:cNvPr>
          <p:cNvGrpSpPr/>
          <p:nvPr/>
        </p:nvGrpSpPr>
        <p:grpSpPr>
          <a:xfrm>
            <a:off x="2039870" y="154014"/>
            <a:ext cx="2531358" cy="276999"/>
            <a:chOff x="1856284" y="154014"/>
            <a:chExt cx="2323515" cy="276999"/>
          </a:xfrm>
        </p:grpSpPr>
        <p:sp>
          <p:nvSpPr>
            <p:cNvPr id="15" name="TextBox 14">
              <a:extLst>
                <a:ext uri="{FF2B5EF4-FFF2-40B4-BE49-F238E27FC236}">
                  <a16:creationId xmlns:a16="http://schemas.microsoft.com/office/drawing/2014/main" id="{23A3FBD3-2EC8-AFDC-E971-B8FB6A9CBA23}"/>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16" name="TextBox 15">
              <a:extLst>
                <a:ext uri="{FF2B5EF4-FFF2-40B4-BE49-F238E27FC236}">
                  <a16:creationId xmlns:a16="http://schemas.microsoft.com/office/drawing/2014/main" id="{9E8229D6-A1C2-C5B8-D457-77E04E519A62}"/>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17" name="TextBox 16">
            <a:extLst>
              <a:ext uri="{FF2B5EF4-FFF2-40B4-BE49-F238E27FC236}">
                <a16:creationId xmlns:a16="http://schemas.microsoft.com/office/drawing/2014/main" id="{9B383217-5CC8-19F1-C286-AE864B721B92}"/>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18" name="TextBox 17">
            <a:extLst>
              <a:ext uri="{FF2B5EF4-FFF2-40B4-BE49-F238E27FC236}">
                <a16:creationId xmlns:a16="http://schemas.microsoft.com/office/drawing/2014/main" id="{C5C57991-B0C0-2658-AC67-5147C1266DB3}"/>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19" name="TextBox 18">
            <a:extLst>
              <a:ext uri="{FF2B5EF4-FFF2-40B4-BE49-F238E27FC236}">
                <a16:creationId xmlns:a16="http://schemas.microsoft.com/office/drawing/2014/main" id="{969D6118-8440-5713-4D2D-D7616C596934}"/>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spTree>
    <p:extLst>
      <p:ext uri="{BB962C8B-B14F-4D97-AF65-F5344CB8AC3E}">
        <p14:creationId xmlns:p14="http://schemas.microsoft.com/office/powerpoint/2010/main" val="11956870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Graphic spid="5" grpId="0">
        <p:bldAsOne/>
      </p:bldGraphic>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F192D5E-74C4-7DBC-4C1A-A7B1E223FADC}"/>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7" name="Picture 6">
            <a:extLst>
              <a:ext uri="{FF2B5EF4-FFF2-40B4-BE49-F238E27FC236}">
                <a16:creationId xmlns:a16="http://schemas.microsoft.com/office/drawing/2014/main" id="{941E1BB3-F8BB-E8B2-360A-94396731D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14" name="TextBox 13">
            <a:extLst>
              <a:ext uri="{FF2B5EF4-FFF2-40B4-BE49-F238E27FC236}">
                <a16:creationId xmlns:a16="http://schemas.microsoft.com/office/drawing/2014/main" id="{FA086CF4-6213-4D07-3E35-A7A3E9D5A387}"/>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sp>
        <p:nvSpPr>
          <p:cNvPr id="2" name="Rectangle: Rounded Corners 1">
            <a:extLst>
              <a:ext uri="{FF2B5EF4-FFF2-40B4-BE49-F238E27FC236}">
                <a16:creationId xmlns:a16="http://schemas.microsoft.com/office/drawing/2014/main" id="{57999CDE-730A-D0FD-11EA-8530320128E0}"/>
              </a:ext>
            </a:extLst>
          </p:cNvPr>
          <p:cNvSpPr/>
          <p:nvPr/>
        </p:nvSpPr>
        <p:spPr>
          <a:xfrm>
            <a:off x="588344" y="1013297"/>
            <a:ext cx="3200399" cy="766866"/>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Optimizing Netflix Recommendations Using Cast Insights</a:t>
            </a:r>
          </a:p>
        </p:txBody>
      </p:sp>
      <p:grpSp>
        <p:nvGrpSpPr>
          <p:cNvPr id="3" name="Group 2">
            <a:extLst>
              <a:ext uri="{FF2B5EF4-FFF2-40B4-BE49-F238E27FC236}">
                <a16:creationId xmlns:a16="http://schemas.microsoft.com/office/drawing/2014/main" id="{0A09F255-38E4-06AA-01DD-9462A96A1374}"/>
              </a:ext>
            </a:extLst>
          </p:cNvPr>
          <p:cNvGrpSpPr/>
          <p:nvPr/>
        </p:nvGrpSpPr>
        <p:grpSpPr>
          <a:xfrm>
            <a:off x="2039870" y="154014"/>
            <a:ext cx="2531358" cy="276999"/>
            <a:chOff x="1856284" y="154014"/>
            <a:chExt cx="2323515" cy="276999"/>
          </a:xfrm>
        </p:grpSpPr>
        <p:sp>
          <p:nvSpPr>
            <p:cNvPr id="4" name="TextBox 3">
              <a:extLst>
                <a:ext uri="{FF2B5EF4-FFF2-40B4-BE49-F238E27FC236}">
                  <a16:creationId xmlns:a16="http://schemas.microsoft.com/office/drawing/2014/main" id="{307D3516-99E7-D596-E2A8-06572062F829}"/>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5" name="TextBox 4">
              <a:extLst>
                <a:ext uri="{FF2B5EF4-FFF2-40B4-BE49-F238E27FC236}">
                  <a16:creationId xmlns:a16="http://schemas.microsoft.com/office/drawing/2014/main" id="{C3F7E7AE-17AE-25E0-9622-466DE2824155}"/>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10" name="TextBox 9">
            <a:extLst>
              <a:ext uri="{FF2B5EF4-FFF2-40B4-BE49-F238E27FC236}">
                <a16:creationId xmlns:a16="http://schemas.microsoft.com/office/drawing/2014/main" id="{F55F216E-124F-CB25-BCB3-E984C57E9BD1}"/>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13" name="TextBox 12">
            <a:extLst>
              <a:ext uri="{FF2B5EF4-FFF2-40B4-BE49-F238E27FC236}">
                <a16:creationId xmlns:a16="http://schemas.microsoft.com/office/drawing/2014/main" id="{AAF7BB41-68D7-E2B3-2712-9AFE6EB615CD}"/>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15" name="TextBox 14">
            <a:extLst>
              <a:ext uri="{FF2B5EF4-FFF2-40B4-BE49-F238E27FC236}">
                <a16:creationId xmlns:a16="http://schemas.microsoft.com/office/drawing/2014/main" id="{560E3956-C616-9439-35A6-21A19D44E01F}"/>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sp>
        <p:nvSpPr>
          <p:cNvPr id="8" name="Rectangle: Rounded Corners 7">
            <a:extLst>
              <a:ext uri="{FF2B5EF4-FFF2-40B4-BE49-F238E27FC236}">
                <a16:creationId xmlns:a16="http://schemas.microsoft.com/office/drawing/2014/main" id="{3826AEB2-46FD-7F51-13C1-F43C219C14CC}"/>
              </a:ext>
            </a:extLst>
          </p:cNvPr>
          <p:cNvSpPr/>
          <p:nvPr/>
        </p:nvSpPr>
        <p:spPr>
          <a:xfrm>
            <a:off x="390518" y="2301419"/>
            <a:ext cx="6068647" cy="2867112"/>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Netflix can use data on cast members with the most appearances to improve content recommendations by suggesting more shows and movies featuring these actors to viewers who enjoy their work. This personalization increases engagement, as users are more likely to watch content with actors they recognize and enjoy. Additionally, Netflix can promote these popular cast members in marketing campaigns to further drive viewership</a:t>
            </a:r>
          </a:p>
        </p:txBody>
      </p:sp>
      <p:graphicFrame>
        <p:nvGraphicFramePr>
          <p:cNvPr id="16" name="Chart 15">
            <a:extLst>
              <a:ext uri="{FF2B5EF4-FFF2-40B4-BE49-F238E27FC236}">
                <a16:creationId xmlns:a16="http://schemas.microsoft.com/office/drawing/2014/main" id="{716E342A-ECB2-FBF9-ACED-54409768109C}"/>
              </a:ext>
            </a:extLst>
          </p:cNvPr>
          <p:cNvGraphicFramePr/>
          <p:nvPr>
            <p:extLst>
              <p:ext uri="{D42A27DB-BD31-4B8C-83A1-F6EECF244321}">
                <p14:modId xmlns:p14="http://schemas.microsoft.com/office/powerpoint/2010/main" val="1633961073"/>
              </p:ext>
            </p:extLst>
          </p:nvPr>
        </p:nvGraphicFramePr>
        <p:xfrm>
          <a:off x="6858000" y="2017953"/>
          <a:ext cx="4809786" cy="343404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43249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13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7" name="Rectangle 96">
            <a:extLst>
              <a:ext uri="{FF2B5EF4-FFF2-40B4-BE49-F238E27FC236}">
                <a16:creationId xmlns:a16="http://schemas.microsoft.com/office/drawing/2014/main" id="{AF4DD9AE-544C-81ED-925F-3EEE61A7D39D}"/>
              </a:ext>
            </a:extLst>
          </p:cNvPr>
          <p:cNvSpPr/>
          <p:nvPr/>
        </p:nvSpPr>
        <p:spPr>
          <a:xfrm>
            <a:off x="0" y="33216"/>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98" name="Picture 97">
            <a:extLst>
              <a:ext uri="{FF2B5EF4-FFF2-40B4-BE49-F238E27FC236}">
                <a16:creationId xmlns:a16="http://schemas.microsoft.com/office/drawing/2014/main" id="{F5068110-457B-ADEA-EDF4-A7F5EAF1F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2" name="Rectangle: Rounded Corners 1">
            <a:extLst>
              <a:ext uri="{FF2B5EF4-FFF2-40B4-BE49-F238E27FC236}">
                <a16:creationId xmlns:a16="http://schemas.microsoft.com/office/drawing/2014/main" id="{4B616D1B-8E01-F1EA-BADE-D10C6A7CE0B1}"/>
              </a:ext>
            </a:extLst>
          </p:cNvPr>
          <p:cNvSpPr/>
          <p:nvPr/>
        </p:nvSpPr>
        <p:spPr>
          <a:xfrm>
            <a:off x="588344" y="1159212"/>
            <a:ext cx="3177290" cy="747409"/>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subscription plan </a:t>
            </a:r>
            <a:endParaRPr lang="en-US" sz="1400" dirty="0"/>
          </a:p>
        </p:txBody>
      </p:sp>
      <p:sp>
        <p:nvSpPr>
          <p:cNvPr id="3" name="Rectangle: Rounded Corners 2">
            <a:extLst>
              <a:ext uri="{FF2B5EF4-FFF2-40B4-BE49-F238E27FC236}">
                <a16:creationId xmlns:a16="http://schemas.microsoft.com/office/drawing/2014/main" id="{3685BB46-1784-50BA-CBD0-1AA1805DA747}"/>
              </a:ext>
            </a:extLst>
          </p:cNvPr>
          <p:cNvSpPr/>
          <p:nvPr/>
        </p:nvSpPr>
        <p:spPr>
          <a:xfrm>
            <a:off x="134112" y="1986263"/>
            <a:ext cx="5335018" cy="2674082"/>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p>
          <a:p>
            <a:pPr lvl="1"/>
            <a:r>
              <a:rPr lang="en-US" sz="1400" dirty="0"/>
              <a:t>By determining which Netflix subscription plan (Basic, Standard, Premium) is the most prevalent across different continents for each tier, we can understand regional preferences. This helps in assessing if certain regions favor more affordable plans (like Basic) or if they prefer plans with higher features (like Standard or Premium).</a:t>
            </a:r>
          </a:p>
          <a:p>
            <a:endParaRPr lang="en-US" sz="1400" dirty="0"/>
          </a:p>
        </p:txBody>
      </p:sp>
      <p:sp>
        <p:nvSpPr>
          <p:cNvPr id="4" name="TextBox 3">
            <a:extLst>
              <a:ext uri="{FF2B5EF4-FFF2-40B4-BE49-F238E27FC236}">
                <a16:creationId xmlns:a16="http://schemas.microsoft.com/office/drawing/2014/main" id="{D565AD47-DE09-A112-3FAD-0EF424B73C1C}"/>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grpSp>
        <p:nvGrpSpPr>
          <p:cNvPr id="5" name="Group 4">
            <a:extLst>
              <a:ext uri="{FF2B5EF4-FFF2-40B4-BE49-F238E27FC236}">
                <a16:creationId xmlns:a16="http://schemas.microsoft.com/office/drawing/2014/main" id="{FA5E35DD-6F60-E3AA-3D70-8D96C146440D}"/>
              </a:ext>
            </a:extLst>
          </p:cNvPr>
          <p:cNvGrpSpPr/>
          <p:nvPr/>
        </p:nvGrpSpPr>
        <p:grpSpPr>
          <a:xfrm>
            <a:off x="2039870" y="154014"/>
            <a:ext cx="2531358" cy="276999"/>
            <a:chOff x="1856284" y="154014"/>
            <a:chExt cx="2323515" cy="276999"/>
          </a:xfrm>
        </p:grpSpPr>
        <p:sp>
          <p:nvSpPr>
            <p:cNvPr id="6" name="TextBox 5">
              <a:extLst>
                <a:ext uri="{FF2B5EF4-FFF2-40B4-BE49-F238E27FC236}">
                  <a16:creationId xmlns:a16="http://schemas.microsoft.com/office/drawing/2014/main" id="{80E2E565-B0F7-032F-AED0-31365D15B9A4}"/>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8" name="TextBox 7">
              <a:extLst>
                <a:ext uri="{FF2B5EF4-FFF2-40B4-BE49-F238E27FC236}">
                  <a16:creationId xmlns:a16="http://schemas.microsoft.com/office/drawing/2014/main" id="{BC4BDC4D-BF66-A25B-BEE6-13452AB5229C}"/>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9" name="TextBox 8">
            <a:extLst>
              <a:ext uri="{FF2B5EF4-FFF2-40B4-BE49-F238E27FC236}">
                <a16:creationId xmlns:a16="http://schemas.microsoft.com/office/drawing/2014/main" id="{CE6291BE-E12D-E103-D36E-699487C82C57}"/>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10" name="TextBox 9">
            <a:extLst>
              <a:ext uri="{FF2B5EF4-FFF2-40B4-BE49-F238E27FC236}">
                <a16:creationId xmlns:a16="http://schemas.microsoft.com/office/drawing/2014/main" id="{762050AC-183C-A6D8-90C9-ABB230A55977}"/>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11" name="TextBox 10">
            <a:extLst>
              <a:ext uri="{FF2B5EF4-FFF2-40B4-BE49-F238E27FC236}">
                <a16:creationId xmlns:a16="http://schemas.microsoft.com/office/drawing/2014/main" id="{DB2B8009-61D8-635D-2007-7FCA1491AC66}"/>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pic>
        <p:nvPicPr>
          <p:cNvPr id="20" name="Picture 19">
            <a:extLst>
              <a:ext uri="{FF2B5EF4-FFF2-40B4-BE49-F238E27FC236}">
                <a16:creationId xmlns:a16="http://schemas.microsoft.com/office/drawing/2014/main" id="{44A0938E-14E2-4C31-9295-F1B094F716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0556" y="1986263"/>
            <a:ext cx="6907332" cy="231489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07017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20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F192D5E-74C4-7DBC-4C1A-A7B1E223FADC}"/>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7" name="Picture 6">
            <a:extLst>
              <a:ext uri="{FF2B5EF4-FFF2-40B4-BE49-F238E27FC236}">
                <a16:creationId xmlns:a16="http://schemas.microsoft.com/office/drawing/2014/main" id="{941E1BB3-F8BB-E8B2-360A-94396731D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14" name="TextBox 13">
            <a:extLst>
              <a:ext uri="{FF2B5EF4-FFF2-40B4-BE49-F238E27FC236}">
                <a16:creationId xmlns:a16="http://schemas.microsoft.com/office/drawing/2014/main" id="{FA086CF4-6213-4D07-3E35-A7A3E9D5A387}"/>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sp>
        <p:nvSpPr>
          <p:cNvPr id="2" name="Rectangle: Rounded Corners 1">
            <a:extLst>
              <a:ext uri="{FF2B5EF4-FFF2-40B4-BE49-F238E27FC236}">
                <a16:creationId xmlns:a16="http://schemas.microsoft.com/office/drawing/2014/main" id="{615EA6BD-84F0-2BD9-35E0-7ECFE47EBA48}"/>
              </a:ext>
            </a:extLst>
          </p:cNvPr>
          <p:cNvSpPr/>
          <p:nvPr/>
        </p:nvSpPr>
        <p:spPr>
          <a:xfrm>
            <a:off x="250132" y="2410027"/>
            <a:ext cx="7714034" cy="2037945"/>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don’t hesitate to ask me any questions</a:t>
            </a:r>
          </a:p>
          <a:p>
            <a:pPr algn="ctr"/>
            <a:endParaRPr lang="en-US" sz="1400" dirty="0"/>
          </a:p>
        </p:txBody>
      </p:sp>
      <p:pic>
        <p:nvPicPr>
          <p:cNvPr id="4" name="Picture 3" descr="A group of people holding question marks&#10;&#10;Description automatically generated">
            <a:extLst>
              <a:ext uri="{FF2B5EF4-FFF2-40B4-BE49-F238E27FC236}">
                <a16:creationId xmlns:a16="http://schemas.microsoft.com/office/drawing/2014/main" id="{2792D97B-9D2C-1B10-A2C7-13AE9711F9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84852" y="1653702"/>
            <a:ext cx="2707532" cy="3030976"/>
          </a:xfrm>
          <a:prstGeom prst="rect">
            <a:avLst/>
          </a:prstGeom>
        </p:spPr>
      </p:pic>
      <p:grpSp>
        <p:nvGrpSpPr>
          <p:cNvPr id="5" name="Group 4">
            <a:extLst>
              <a:ext uri="{FF2B5EF4-FFF2-40B4-BE49-F238E27FC236}">
                <a16:creationId xmlns:a16="http://schemas.microsoft.com/office/drawing/2014/main" id="{DFB297C0-315B-1C1D-0009-689A5C089DDD}"/>
              </a:ext>
            </a:extLst>
          </p:cNvPr>
          <p:cNvGrpSpPr/>
          <p:nvPr/>
        </p:nvGrpSpPr>
        <p:grpSpPr>
          <a:xfrm>
            <a:off x="2039870" y="154014"/>
            <a:ext cx="2531358" cy="276999"/>
            <a:chOff x="1856284" y="154014"/>
            <a:chExt cx="2323515" cy="276999"/>
          </a:xfrm>
        </p:grpSpPr>
        <p:sp>
          <p:nvSpPr>
            <p:cNvPr id="10" name="TextBox 9">
              <a:extLst>
                <a:ext uri="{FF2B5EF4-FFF2-40B4-BE49-F238E27FC236}">
                  <a16:creationId xmlns:a16="http://schemas.microsoft.com/office/drawing/2014/main" id="{26F9C66B-F750-8B1D-0DE2-C7F379499249}"/>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13" name="TextBox 12">
              <a:extLst>
                <a:ext uri="{FF2B5EF4-FFF2-40B4-BE49-F238E27FC236}">
                  <a16:creationId xmlns:a16="http://schemas.microsoft.com/office/drawing/2014/main" id="{049F6722-45E1-377D-0DA1-D8130743E3A4}"/>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15" name="TextBox 14">
            <a:extLst>
              <a:ext uri="{FF2B5EF4-FFF2-40B4-BE49-F238E27FC236}">
                <a16:creationId xmlns:a16="http://schemas.microsoft.com/office/drawing/2014/main" id="{F6145CF6-7F6A-15C2-7904-188CEEBF97AD}"/>
              </a:ext>
            </a:extLst>
          </p:cNvPr>
          <p:cNvSpPr txBox="1"/>
          <p:nvPr/>
        </p:nvSpPr>
        <p:spPr>
          <a:xfrm>
            <a:off x="5594632" y="153807"/>
            <a:ext cx="863182"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Account</a:t>
            </a:r>
          </a:p>
        </p:txBody>
      </p:sp>
      <p:sp>
        <p:nvSpPr>
          <p:cNvPr id="16" name="TextBox 15">
            <a:extLst>
              <a:ext uri="{FF2B5EF4-FFF2-40B4-BE49-F238E27FC236}">
                <a16:creationId xmlns:a16="http://schemas.microsoft.com/office/drawing/2014/main" id="{AE97485B-E748-0F90-2D47-5713A0589C4D}"/>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17" name="TextBox 16">
            <a:extLst>
              <a:ext uri="{FF2B5EF4-FFF2-40B4-BE49-F238E27FC236}">
                <a16:creationId xmlns:a16="http://schemas.microsoft.com/office/drawing/2014/main" id="{A03DCBDC-2283-7155-46EF-4769AC5B53E5}"/>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solidFill>
                  <a:schemeClr val="bg1">
                    <a:alpha val="76201"/>
                  </a:schemeClr>
                </a:solidFill>
                <a:latin typeface="Helvetica Light" panose="020B0403020202020204" pitchFamily="34" charset="0"/>
                <a:cs typeface="Futura Medium" panose="020B0602020204020303" pitchFamily="34" charset="-79"/>
              </a:rPr>
              <a:t>Our</a:t>
            </a:r>
            <a:r>
              <a:rPr lang="en-BA" dirty="0"/>
              <a:t> </a:t>
            </a:r>
            <a:r>
              <a:rPr lang="en-BA" dirty="0">
                <a:solidFill>
                  <a:schemeClr val="bg1">
                    <a:alpha val="76201"/>
                  </a:schemeClr>
                </a:solidFill>
                <a:latin typeface="Helvetica Light" panose="020B0403020202020204" pitchFamily="34" charset="0"/>
                <a:cs typeface="Futura Medium" panose="020B0602020204020303" pitchFamily="34" charset="-79"/>
              </a:rPr>
              <a:t>stats</a:t>
            </a:r>
          </a:p>
        </p:txBody>
      </p:sp>
    </p:spTree>
    <p:extLst>
      <p:ext uri="{BB962C8B-B14F-4D97-AF65-F5344CB8AC3E}">
        <p14:creationId xmlns:p14="http://schemas.microsoft.com/office/powerpoint/2010/main" val="6104068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000"/>
                                        <p:tgtEl>
                                          <p:spTgt spid="4"/>
                                        </p:tgtEl>
                                      </p:cBhvr>
                                    </p:animEffect>
                                    <p:anim calcmode="lin" valueType="num">
                                      <p:cBhvr>
                                        <p:cTn id="26" dur="1000" fill="hold"/>
                                        <p:tgtEl>
                                          <p:spTgt spid="4"/>
                                        </p:tgtEl>
                                        <p:attrNameLst>
                                          <p:attrName>ppt_x</p:attrName>
                                        </p:attrNameLst>
                                      </p:cBhvr>
                                      <p:tavLst>
                                        <p:tav tm="0">
                                          <p:val>
                                            <p:strVal val="#ppt_x"/>
                                          </p:val>
                                        </p:tav>
                                        <p:tav tm="100000">
                                          <p:val>
                                            <p:strVal val="#ppt_x"/>
                                          </p:val>
                                        </p:tav>
                                      </p:tavLst>
                                    </p:anim>
                                    <p:anim calcmode="lin" valueType="num">
                                      <p:cBhvr>
                                        <p:cTn id="2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E1FF747-42C6-E435-0233-8C390C734A80}"/>
              </a:ext>
            </a:extLst>
          </p:cNvPr>
          <p:cNvSpPr txBox="1"/>
          <p:nvPr/>
        </p:nvSpPr>
        <p:spPr>
          <a:xfrm>
            <a:off x="1674695" y="2091841"/>
            <a:ext cx="9136128" cy="1930400"/>
          </a:xfrm>
          <a:prstGeom prst="rect">
            <a:avLst/>
          </a:prstGeom>
          <a:solidFill>
            <a:schemeClr val="tx1"/>
          </a:solidFill>
          <a:ln>
            <a:noFill/>
          </a:ln>
        </p:spPr>
        <p:txBody>
          <a:bodyPr wrap="none" rtlCol="0">
            <a:prstTxWarp prst="textDeflateBottom">
              <a:avLst>
                <a:gd name="adj" fmla="val 72235"/>
              </a:avLst>
            </a:prstTxWarp>
            <a:spAutoFit/>
          </a:bodyPr>
          <a:lstStyle/>
          <a:p>
            <a:pPr algn="ctr"/>
            <a:r>
              <a:rPr lang="en-US" sz="9600" b="1" i="0" u="none" strike="noStrike" dirty="0">
                <a:solidFill>
                  <a:srgbClr val="FF0000"/>
                </a:solidFill>
                <a:effectLst>
                  <a:outerShdw blurRad="88900" dist="114300" dir="5400000" algn="t" rotWithShape="0">
                    <a:prstClr val="black">
                      <a:alpha val="40000"/>
                    </a:prstClr>
                  </a:outerShdw>
                </a:effectLst>
                <a:latin typeface="+mn-lt"/>
              </a:rPr>
              <a:t>THANK YOU</a:t>
            </a:r>
          </a:p>
        </p:txBody>
      </p:sp>
      <p:grpSp>
        <p:nvGrpSpPr>
          <p:cNvPr id="9" name="Group 8">
            <a:extLst>
              <a:ext uri="{FF2B5EF4-FFF2-40B4-BE49-F238E27FC236}">
                <a16:creationId xmlns:a16="http://schemas.microsoft.com/office/drawing/2014/main" id="{E8976D6C-B095-1E30-1F02-B468F9B5E69B}"/>
              </a:ext>
            </a:extLst>
          </p:cNvPr>
          <p:cNvGrpSpPr/>
          <p:nvPr/>
        </p:nvGrpSpPr>
        <p:grpSpPr>
          <a:xfrm>
            <a:off x="570811" y="500256"/>
            <a:ext cx="1428174" cy="384304"/>
            <a:chOff x="3283107" y="2671620"/>
            <a:chExt cx="5622870" cy="1513045"/>
          </a:xfrm>
          <a:solidFill>
            <a:srgbClr val="C00000"/>
          </a:solidFill>
        </p:grpSpPr>
        <p:sp>
          <p:nvSpPr>
            <p:cNvPr id="10" name="Freeform: Shape 9">
              <a:extLst>
                <a:ext uri="{FF2B5EF4-FFF2-40B4-BE49-F238E27FC236}">
                  <a16:creationId xmlns:a16="http://schemas.microsoft.com/office/drawing/2014/main" id="{F6D843A0-A5BB-C048-AD85-8AB7BF137C04}"/>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grpFill/>
            <a:ln w="7205" cap="flat">
              <a:noFill/>
              <a:prstDash val="solid"/>
              <a:miter/>
            </a:ln>
          </p:spPr>
          <p:txBody>
            <a:bodyPr rtlCol="0" anchor="ctr"/>
            <a:lstStyle/>
            <a:p>
              <a:endParaRPr lang="en-IN">
                <a:solidFill>
                  <a:srgbClr val="FF0000"/>
                </a:solidFill>
                <a:latin typeface="Inter" panose="020B0604020202020204" charset="0"/>
                <a:ea typeface="Inter" panose="020B0604020202020204" charset="0"/>
                <a:cs typeface="Inter" panose="020B0604020202020204" charset="0"/>
              </a:endParaRPr>
            </a:p>
          </p:txBody>
        </p:sp>
        <p:sp>
          <p:nvSpPr>
            <p:cNvPr id="11" name="Freeform: Shape 10">
              <a:extLst>
                <a:ext uri="{FF2B5EF4-FFF2-40B4-BE49-F238E27FC236}">
                  <a16:creationId xmlns:a16="http://schemas.microsoft.com/office/drawing/2014/main" id="{1BD038CC-31A1-56AA-7765-1E3819E3015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grpFill/>
            <a:ln w="7205" cap="flat">
              <a:noFill/>
              <a:prstDash val="solid"/>
              <a:miter/>
            </a:ln>
          </p:spPr>
          <p:txBody>
            <a:bodyPr rtlCol="0" anchor="ctr"/>
            <a:lstStyle/>
            <a:p>
              <a:endParaRPr lang="en-IN">
                <a:solidFill>
                  <a:srgbClr val="FF0000"/>
                </a:solidFill>
                <a:latin typeface="Inter" panose="020B0604020202020204" charset="0"/>
                <a:ea typeface="Inter" panose="020B0604020202020204" charset="0"/>
                <a:cs typeface="Inter" panose="020B0604020202020204" charset="0"/>
              </a:endParaRPr>
            </a:p>
          </p:txBody>
        </p:sp>
        <p:sp>
          <p:nvSpPr>
            <p:cNvPr id="12" name="Freeform: Shape 11">
              <a:extLst>
                <a:ext uri="{FF2B5EF4-FFF2-40B4-BE49-F238E27FC236}">
                  <a16:creationId xmlns:a16="http://schemas.microsoft.com/office/drawing/2014/main" id="{4A2DDE62-E9F1-7B92-967E-EC80B915074B}"/>
                </a:ext>
              </a:extLst>
            </p:cNvPr>
            <p:cNvSpPr/>
            <p:nvPr/>
          </p:nvSpPr>
          <p:spPr>
            <a:xfrm>
              <a:off x="4281328" y="2671768"/>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grpFill/>
            <a:ln w="7205" cap="flat">
              <a:noFill/>
              <a:prstDash val="solid"/>
              <a:miter/>
            </a:ln>
          </p:spPr>
          <p:txBody>
            <a:bodyPr rtlCol="0" anchor="ctr"/>
            <a:lstStyle/>
            <a:p>
              <a:endParaRPr lang="en-IN" dirty="0">
                <a:solidFill>
                  <a:srgbClr val="FF0000"/>
                </a:solidFill>
                <a:latin typeface="Inter" panose="020B0604020202020204" charset="0"/>
                <a:ea typeface="Inter" panose="020B0604020202020204" charset="0"/>
                <a:cs typeface="Inter" panose="020B0604020202020204" charset="0"/>
              </a:endParaRPr>
            </a:p>
          </p:txBody>
        </p:sp>
        <p:sp>
          <p:nvSpPr>
            <p:cNvPr id="13" name="Freeform: Shape 12">
              <a:extLst>
                <a:ext uri="{FF2B5EF4-FFF2-40B4-BE49-F238E27FC236}">
                  <a16:creationId xmlns:a16="http://schemas.microsoft.com/office/drawing/2014/main" id="{8880F3A2-7498-ED48-2E32-FD4BD5056AA6}"/>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grpFill/>
            <a:ln w="7205" cap="flat">
              <a:noFill/>
              <a:prstDash val="solid"/>
              <a:miter/>
            </a:ln>
          </p:spPr>
          <p:txBody>
            <a:bodyPr rtlCol="0" anchor="ctr"/>
            <a:lstStyle/>
            <a:p>
              <a:endParaRPr lang="en-IN">
                <a:solidFill>
                  <a:srgbClr val="FF0000"/>
                </a:solidFill>
                <a:latin typeface="Inter" panose="020B0604020202020204" charset="0"/>
                <a:ea typeface="Inter" panose="020B0604020202020204" charset="0"/>
                <a:cs typeface="Inter" panose="020B0604020202020204" charset="0"/>
              </a:endParaRPr>
            </a:p>
          </p:txBody>
        </p:sp>
        <p:sp>
          <p:nvSpPr>
            <p:cNvPr id="14" name="Freeform: Shape 13">
              <a:extLst>
                <a:ext uri="{FF2B5EF4-FFF2-40B4-BE49-F238E27FC236}">
                  <a16:creationId xmlns:a16="http://schemas.microsoft.com/office/drawing/2014/main" id="{CA9669B2-B04F-FCA5-64CD-3B447CF7FB40}"/>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grpFill/>
            <a:ln w="7205" cap="flat">
              <a:noFill/>
              <a:prstDash val="solid"/>
              <a:miter/>
            </a:ln>
          </p:spPr>
          <p:txBody>
            <a:bodyPr rtlCol="0" anchor="ctr"/>
            <a:lstStyle/>
            <a:p>
              <a:endParaRPr lang="en-IN">
                <a:solidFill>
                  <a:srgbClr val="FF0000"/>
                </a:solidFill>
                <a:latin typeface="Inter" panose="020B0604020202020204" charset="0"/>
                <a:ea typeface="Inter" panose="020B0604020202020204" charset="0"/>
                <a:cs typeface="Inter" panose="020B0604020202020204" charset="0"/>
              </a:endParaRPr>
            </a:p>
          </p:txBody>
        </p:sp>
        <p:sp>
          <p:nvSpPr>
            <p:cNvPr id="15" name="Freeform: Shape 14">
              <a:extLst>
                <a:ext uri="{FF2B5EF4-FFF2-40B4-BE49-F238E27FC236}">
                  <a16:creationId xmlns:a16="http://schemas.microsoft.com/office/drawing/2014/main" id="{6A3A7E27-299E-D5F3-1B19-060624FB138A}"/>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grpFill/>
            <a:ln w="7205" cap="flat">
              <a:noFill/>
              <a:prstDash val="solid"/>
              <a:miter/>
            </a:ln>
          </p:spPr>
          <p:txBody>
            <a:bodyPr rtlCol="0" anchor="ctr"/>
            <a:lstStyle/>
            <a:p>
              <a:endParaRPr lang="en-IN">
                <a:solidFill>
                  <a:srgbClr val="FF0000"/>
                </a:solidFill>
                <a:latin typeface="Inter" panose="020B0604020202020204" charset="0"/>
                <a:ea typeface="Inter" panose="020B0604020202020204" charset="0"/>
                <a:cs typeface="Inter" panose="020B0604020202020204" charset="0"/>
              </a:endParaRPr>
            </a:p>
          </p:txBody>
        </p:sp>
        <p:sp>
          <p:nvSpPr>
            <p:cNvPr id="16" name="Freeform: Shape 15">
              <a:extLst>
                <a:ext uri="{FF2B5EF4-FFF2-40B4-BE49-F238E27FC236}">
                  <a16:creationId xmlns:a16="http://schemas.microsoft.com/office/drawing/2014/main" id="{F2BFED97-526B-0A08-8EEF-3965A02750E2}"/>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grpFill/>
            <a:ln w="7205" cap="flat">
              <a:noFill/>
              <a:prstDash val="solid"/>
              <a:miter/>
            </a:ln>
          </p:spPr>
          <p:txBody>
            <a:bodyPr rtlCol="0" anchor="ctr"/>
            <a:lstStyle/>
            <a:p>
              <a:endParaRPr lang="en-IN">
                <a:solidFill>
                  <a:srgbClr val="FF0000"/>
                </a:solidFill>
                <a:latin typeface="Inter" panose="020B0604020202020204" charset="0"/>
                <a:ea typeface="Inter" panose="020B0604020202020204" charset="0"/>
                <a:cs typeface="Inter" panose="020B0604020202020204" charset="0"/>
              </a:endParaRPr>
            </a:p>
          </p:txBody>
        </p:sp>
      </p:grpSp>
      <p:grpSp>
        <p:nvGrpSpPr>
          <p:cNvPr id="17" name="Group 16">
            <a:extLst>
              <a:ext uri="{FF2B5EF4-FFF2-40B4-BE49-F238E27FC236}">
                <a16:creationId xmlns:a16="http://schemas.microsoft.com/office/drawing/2014/main" id="{8AE37148-2145-49C1-811A-71C390A09EFD}"/>
              </a:ext>
            </a:extLst>
          </p:cNvPr>
          <p:cNvGrpSpPr/>
          <p:nvPr/>
        </p:nvGrpSpPr>
        <p:grpSpPr>
          <a:xfrm>
            <a:off x="3185973" y="4394200"/>
            <a:ext cx="1575187" cy="1930401"/>
            <a:chOff x="1869343" y="2755900"/>
            <a:chExt cx="1803400" cy="2290341"/>
          </a:xfrm>
        </p:grpSpPr>
        <p:pic>
          <p:nvPicPr>
            <p:cNvPr id="18" name="Picture 17">
              <a:extLst>
                <a:ext uri="{FF2B5EF4-FFF2-40B4-BE49-F238E27FC236}">
                  <a16:creationId xmlns:a16="http://schemas.microsoft.com/office/drawing/2014/main" id="{B6FBCAAE-883B-4A70-8E7E-E96F7269E913}"/>
                </a:ext>
              </a:extLst>
            </p:cNvPr>
            <p:cNvPicPr>
              <a:picLocks noChangeAspect="1"/>
            </p:cNvPicPr>
            <p:nvPr/>
          </p:nvPicPr>
          <p:blipFill>
            <a:blip r:embed="rId2"/>
            <a:stretch>
              <a:fillRect/>
            </a:stretch>
          </p:blipFill>
          <p:spPr>
            <a:xfrm>
              <a:off x="1869343" y="2755900"/>
              <a:ext cx="1803400" cy="1803400"/>
            </a:xfrm>
            <a:prstGeom prst="rect">
              <a:avLst/>
            </a:prstGeom>
          </p:spPr>
        </p:pic>
        <p:sp>
          <p:nvSpPr>
            <p:cNvPr id="19" name="TextBox 18">
              <a:extLst>
                <a:ext uri="{FF2B5EF4-FFF2-40B4-BE49-F238E27FC236}">
                  <a16:creationId xmlns:a16="http://schemas.microsoft.com/office/drawing/2014/main" id="{E67A8ACC-2D27-4655-A33E-2E4EB9A78556}"/>
                </a:ext>
              </a:extLst>
            </p:cNvPr>
            <p:cNvSpPr txBox="1"/>
            <p:nvPr/>
          </p:nvSpPr>
          <p:spPr>
            <a:xfrm>
              <a:off x="1869343" y="4646131"/>
              <a:ext cx="1803400" cy="400110"/>
            </a:xfrm>
            <a:prstGeom prst="rect">
              <a:avLst/>
            </a:prstGeom>
            <a:noFill/>
          </p:spPr>
          <p:txBody>
            <a:bodyPr wrap="square" rtlCol="0">
              <a:spAutoFit/>
            </a:bodyPr>
            <a:lstStyle/>
            <a:p>
              <a:pPr algn="ctr"/>
              <a:r>
                <a:rPr lang="en-US" sz="2000" dirty="0">
                  <a:solidFill>
                    <a:schemeClr val="bg1">
                      <a:alpha val="60081"/>
                    </a:schemeClr>
                  </a:solidFill>
                  <a:latin typeface="Helvetica Light" panose="020B0403020202020204" pitchFamily="34" charset="0"/>
                </a:rPr>
                <a:t>Hossam</a:t>
              </a:r>
              <a:endParaRPr lang="en-BA" sz="2000" dirty="0">
                <a:solidFill>
                  <a:schemeClr val="bg1">
                    <a:alpha val="60081"/>
                  </a:schemeClr>
                </a:solidFill>
                <a:latin typeface="Helvetica Light" panose="020B0403020202020204" pitchFamily="34" charset="0"/>
              </a:endParaRPr>
            </a:p>
          </p:txBody>
        </p:sp>
      </p:grpSp>
      <p:grpSp>
        <p:nvGrpSpPr>
          <p:cNvPr id="20" name="Group 19">
            <a:extLst>
              <a:ext uri="{FF2B5EF4-FFF2-40B4-BE49-F238E27FC236}">
                <a16:creationId xmlns:a16="http://schemas.microsoft.com/office/drawing/2014/main" id="{F2630B02-1C06-4B4A-AA1F-56DD878DC454}"/>
              </a:ext>
            </a:extLst>
          </p:cNvPr>
          <p:cNvGrpSpPr/>
          <p:nvPr/>
        </p:nvGrpSpPr>
        <p:grpSpPr>
          <a:xfrm>
            <a:off x="6985653" y="4394200"/>
            <a:ext cx="1584910" cy="1930401"/>
            <a:chOff x="6302619" y="2755900"/>
            <a:chExt cx="1814532" cy="2290341"/>
          </a:xfrm>
        </p:grpSpPr>
        <p:pic>
          <p:nvPicPr>
            <p:cNvPr id="21" name="Picture 20">
              <a:extLst>
                <a:ext uri="{FF2B5EF4-FFF2-40B4-BE49-F238E27FC236}">
                  <a16:creationId xmlns:a16="http://schemas.microsoft.com/office/drawing/2014/main" id="{42267489-BDF4-4489-B995-D38F50BF20B1}"/>
                </a:ext>
              </a:extLst>
            </p:cNvPr>
            <p:cNvPicPr>
              <a:picLocks noChangeAspect="1"/>
            </p:cNvPicPr>
            <p:nvPr/>
          </p:nvPicPr>
          <p:blipFill>
            <a:blip r:embed="rId3"/>
            <a:stretch>
              <a:fillRect/>
            </a:stretch>
          </p:blipFill>
          <p:spPr>
            <a:xfrm>
              <a:off x="6302619" y="2755900"/>
              <a:ext cx="1803400" cy="1803400"/>
            </a:xfrm>
            <a:prstGeom prst="rect">
              <a:avLst/>
            </a:prstGeom>
          </p:spPr>
        </p:pic>
        <p:sp>
          <p:nvSpPr>
            <p:cNvPr id="22" name="TextBox 21">
              <a:extLst>
                <a:ext uri="{FF2B5EF4-FFF2-40B4-BE49-F238E27FC236}">
                  <a16:creationId xmlns:a16="http://schemas.microsoft.com/office/drawing/2014/main" id="{5224C873-19A4-4309-87D9-1555D7726B66}"/>
                </a:ext>
              </a:extLst>
            </p:cNvPr>
            <p:cNvSpPr txBox="1"/>
            <p:nvPr/>
          </p:nvSpPr>
          <p:spPr>
            <a:xfrm>
              <a:off x="6313751" y="4646131"/>
              <a:ext cx="1803400" cy="400110"/>
            </a:xfrm>
            <a:prstGeom prst="rect">
              <a:avLst/>
            </a:prstGeom>
            <a:noFill/>
          </p:spPr>
          <p:txBody>
            <a:bodyPr wrap="square" rtlCol="0">
              <a:spAutoFit/>
            </a:bodyPr>
            <a:lstStyle/>
            <a:p>
              <a:pPr algn="ctr"/>
              <a:r>
                <a:rPr lang="en-US" sz="2000" dirty="0">
                  <a:solidFill>
                    <a:schemeClr val="bg1">
                      <a:alpha val="60081"/>
                    </a:schemeClr>
                  </a:solidFill>
                  <a:latin typeface="Helvetica Light" panose="020B0403020202020204" pitchFamily="34" charset="0"/>
                </a:rPr>
                <a:t>Ahmed</a:t>
              </a:r>
              <a:endParaRPr lang="en-BA" sz="2000" dirty="0">
                <a:solidFill>
                  <a:schemeClr val="bg1">
                    <a:alpha val="60081"/>
                  </a:schemeClr>
                </a:solidFill>
                <a:latin typeface="Helvetica Light" panose="020B0403020202020204" pitchFamily="34" charset="0"/>
              </a:endParaRPr>
            </a:p>
          </p:txBody>
        </p:sp>
      </p:grpSp>
    </p:spTree>
    <p:extLst>
      <p:ext uri="{BB962C8B-B14F-4D97-AF65-F5344CB8AC3E}">
        <p14:creationId xmlns:p14="http://schemas.microsoft.com/office/powerpoint/2010/main" val="4275046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accel="50000" fill="hold" nodeType="clickEffect" p14:presetBounceEnd="50000">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14:bounceEnd="50000">
                                          <p:cBhvr additive="base">
                                            <p:cTn id="16" dur="750" fill="hold"/>
                                            <p:tgtEl>
                                              <p:spTgt spid="17"/>
                                            </p:tgtEl>
                                            <p:attrNameLst>
                                              <p:attrName>ppt_x</p:attrName>
                                            </p:attrNameLst>
                                          </p:cBhvr>
                                          <p:tavLst>
                                            <p:tav tm="0">
                                              <p:val>
                                                <p:strVal val="#ppt_x"/>
                                              </p:val>
                                            </p:tav>
                                            <p:tav tm="100000">
                                              <p:val>
                                                <p:strVal val="#ppt_x"/>
                                              </p:val>
                                            </p:tav>
                                          </p:tavLst>
                                        </p:anim>
                                        <p:anim calcmode="lin" valueType="num" p14:bounceEnd="50000">
                                          <p:cBhvr additive="base">
                                            <p:cTn id="17"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accel="50000" fill="hold" nodeType="clickEffect" p14:presetBounceEnd="50000">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14:bounceEnd="50000">
                                          <p:cBhvr additive="base">
                                            <p:cTn id="22" dur="750" fill="hold"/>
                                            <p:tgtEl>
                                              <p:spTgt spid="20"/>
                                            </p:tgtEl>
                                            <p:attrNameLst>
                                              <p:attrName>ppt_x</p:attrName>
                                            </p:attrNameLst>
                                          </p:cBhvr>
                                          <p:tavLst>
                                            <p:tav tm="0">
                                              <p:val>
                                                <p:strVal val="#ppt_x"/>
                                              </p:val>
                                            </p:tav>
                                            <p:tav tm="100000">
                                              <p:val>
                                                <p:strVal val="#ppt_x"/>
                                              </p:val>
                                            </p:tav>
                                          </p:tavLst>
                                        </p:anim>
                                        <p:anim calcmode="lin" valueType="num" p14:bounceEnd="50000">
                                          <p:cBhvr additive="base">
                                            <p:cTn id="23" dur="75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accel="50000" fill="hold" nodeType="click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750" fill="hold"/>
                                            <p:tgtEl>
                                              <p:spTgt spid="17"/>
                                            </p:tgtEl>
                                            <p:attrNameLst>
                                              <p:attrName>ppt_x</p:attrName>
                                            </p:attrNameLst>
                                          </p:cBhvr>
                                          <p:tavLst>
                                            <p:tav tm="0">
                                              <p:val>
                                                <p:strVal val="#ppt_x"/>
                                              </p:val>
                                            </p:tav>
                                            <p:tav tm="100000">
                                              <p:val>
                                                <p:strVal val="#ppt_x"/>
                                              </p:val>
                                            </p:tav>
                                          </p:tavLst>
                                        </p:anim>
                                        <p:anim calcmode="lin" valueType="num">
                                          <p:cBhvr additive="base">
                                            <p:cTn id="17"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accel="5000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additive="base">
                                            <p:cTn id="22" dur="750" fill="hold"/>
                                            <p:tgtEl>
                                              <p:spTgt spid="20"/>
                                            </p:tgtEl>
                                            <p:attrNameLst>
                                              <p:attrName>ppt_x</p:attrName>
                                            </p:attrNameLst>
                                          </p:cBhvr>
                                          <p:tavLst>
                                            <p:tav tm="0">
                                              <p:val>
                                                <p:strVal val="#ppt_x"/>
                                              </p:val>
                                            </p:tav>
                                            <p:tav tm="100000">
                                              <p:val>
                                                <p:strVal val="#ppt_x"/>
                                              </p:val>
                                            </p:tav>
                                          </p:tavLst>
                                        </p:anim>
                                        <p:anim calcmode="lin" valueType="num">
                                          <p:cBhvr additive="base">
                                            <p:cTn id="23" dur="75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DD62B1-6E09-4D64-8FF2-6E2FA4177176}"/>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15766997" y="-7897388"/>
            <a:ext cx="42036244" cy="23645388"/>
          </a:xfrm>
          <a:prstGeom prst="rect">
            <a:avLst/>
          </a:prstGeom>
        </p:spPr>
      </p:pic>
      <p:sp>
        <p:nvSpPr>
          <p:cNvPr id="9" name="TextBox 8">
            <a:extLst>
              <a:ext uri="{FF2B5EF4-FFF2-40B4-BE49-F238E27FC236}">
                <a16:creationId xmlns:a16="http://schemas.microsoft.com/office/drawing/2014/main" id="{4BC1D974-0B2D-42EB-AD58-F1D8C2B2E97A}"/>
              </a:ext>
            </a:extLst>
          </p:cNvPr>
          <p:cNvSpPr txBox="1"/>
          <p:nvPr/>
        </p:nvSpPr>
        <p:spPr>
          <a:xfrm>
            <a:off x="1656158" y="2088858"/>
            <a:ext cx="8954579" cy="1363638"/>
          </a:xfrm>
          <a:custGeom>
            <a:avLst/>
            <a:gdLst/>
            <a:ahLst/>
            <a:cxnLst/>
            <a:rect l="l" t="t" r="r" b="b"/>
            <a:pathLst>
              <a:path w="8954579" h="1363638">
                <a:moveTo>
                  <a:pt x="7514667" y="0"/>
                </a:moveTo>
                <a:lnTo>
                  <a:pt x="7978825" y="0"/>
                </a:lnTo>
                <a:lnTo>
                  <a:pt x="8220205" y="419510"/>
                </a:lnTo>
                <a:lnTo>
                  <a:pt x="8455074" y="0"/>
                </a:lnTo>
                <a:lnTo>
                  <a:pt x="8914581" y="0"/>
                </a:lnTo>
                <a:lnTo>
                  <a:pt x="8490145" y="660425"/>
                </a:lnTo>
                <a:lnTo>
                  <a:pt x="8954579" y="1363638"/>
                </a:lnTo>
                <a:lnTo>
                  <a:pt x="8481119" y="1363638"/>
                </a:lnTo>
                <a:lnTo>
                  <a:pt x="8211833" y="925526"/>
                </a:lnTo>
                <a:lnTo>
                  <a:pt x="7942547" y="1363638"/>
                </a:lnTo>
                <a:lnTo>
                  <a:pt x="7471879" y="1363638"/>
                </a:lnTo>
                <a:lnTo>
                  <a:pt x="7942257" y="652984"/>
                </a:lnTo>
                <a:close/>
                <a:moveTo>
                  <a:pt x="6881477" y="0"/>
                </a:moveTo>
                <a:lnTo>
                  <a:pt x="7303777" y="0"/>
                </a:lnTo>
                <a:lnTo>
                  <a:pt x="7303777" y="1363638"/>
                </a:lnTo>
                <a:lnTo>
                  <a:pt x="6881477" y="1363638"/>
                </a:lnTo>
                <a:close/>
                <a:moveTo>
                  <a:pt x="5597909" y="0"/>
                </a:moveTo>
                <a:lnTo>
                  <a:pt x="6019279" y="0"/>
                </a:lnTo>
                <a:lnTo>
                  <a:pt x="6019279" y="1027845"/>
                </a:lnTo>
                <a:lnTo>
                  <a:pt x="6676913" y="1027845"/>
                </a:lnTo>
                <a:lnTo>
                  <a:pt x="6676913" y="1363638"/>
                </a:lnTo>
                <a:lnTo>
                  <a:pt x="5597909" y="1363638"/>
                </a:lnTo>
                <a:close/>
                <a:moveTo>
                  <a:pt x="4332945" y="0"/>
                </a:moveTo>
                <a:lnTo>
                  <a:pt x="5374742" y="0"/>
                </a:lnTo>
                <a:lnTo>
                  <a:pt x="5374742" y="293006"/>
                </a:lnTo>
                <a:lnTo>
                  <a:pt x="4756175" y="293006"/>
                </a:lnTo>
                <a:lnTo>
                  <a:pt x="4756175" y="531131"/>
                </a:lnTo>
                <a:lnTo>
                  <a:pt x="5284515" y="531131"/>
                </a:lnTo>
                <a:lnTo>
                  <a:pt x="5284515" y="806463"/>
                </a:lnTo>
                <a:lnTo>
                  <a:pt x="4756175" y="806463"/>
                </a:lnTo>
                <a:lnTo>
                  <a:pt x="4756175" y="1363638"/>
                </a:lnTo>
                <a:lnTo>
                  <a:pt x="4332945" y="1363638"/>
                </a:lnTo>
                <a:close/>
                <a:moveTo>
                  <a:pt x="2863676" y="0"/>
                </a:moveTo>
                <a:lnTo>
                  <a:pt x="4144529" y="0"/>
                </a:lnTo>
                <a:lnTo>
                  <a:pt x="4144529" y="336724"/>
                </a:lnTo>
                <a:lnTo>
                  <a:pt x="3714788" y="336724"/>
                </a:lnTo>
                <a:lnTo>
                  <a:pt x="3714788" y="1363638"/>
                </a:lnTo>
                <a:lnTo>
                  <a:pt x="3293418" y="1363638"/>
                </a:lnTo>
                <a:lnTo>
                  <a:pt x="3293418" y="336724"/>
                </a:lnTo>
                <a:lnTo>
                  <a:pt x="2863676" y="336724"/>
                </a:lnTo>
                <a:close/>
                <a:moveTo>
                  <a:pt x="1586955" y="0"/>
                </a:moveTo>
                <a:lnTo>
                  <a:pt x="2716188" y="0"/>
                </a:lnTo>
                <a:lnTo>
                  <a:pt x="2716188" y="291146"/>
                </a:lnTo>
                <a:lnTo>
                  <a:pt x="2009255" y="291146"/>
                </a:lnTo>
                <a:lnTo>
                  <a:pt x="2009255" y="507876"/>
                </a:lnTo>
                <a:lnTo>
                  <a:pt x="2665028" y="507876"/>
                </a:lnTo>
                <a:lnTo>
                  <a:pt x="2665028" y="785999"/>
                </a:lnTo>
                <a:lnTo>
                  <a:pt x="2009255" y="785999"/>
                </a:lnTo>
                <a:lnTo>
                  <a:pt x="2009255" y="1054820"/>
                </a:lnTo>
                <a:lnTo>
                  <a:pt x="2736652" y="1054820"/>
                </a:lnTo>
                <a:lnTo>
                  <a:pt x="2736652" y="1363638"/>
                </a:lnTo>
                <a:lnTo>
                  <a:pt x="1586955" y="1363638"/>
                </a:lnTo>
                <a:close/>
                <a:moveTo>
                  <a:pt x="0" y="0"/>
                </a:moveTo>
                <a:lnTo>
                  <a:pt x="393465" y="0"/>
                </a:lnTo>
                <a:lnTo>
                  <a:pt x="906922" y="754431"/>
                </a:lnTo>
                <a:lnTo>
                  <a:pt x="906922" y="0"/>
                </a:lnTo>
                <a:lnTo>
                  <a:pt x="1304107" y="0"/>
                </a:lnTo>
                <a:lnTo>
                  <a:pt x="1304107" y="1363638"/>
                </a:lnTo>
                <a:lnTo>
                  <a:pt x="906922" y="1363638"/>
                </a:lnTo>
                <a:lnTo>
                  <a:pt x="396255" y="614905"/>
                </a:lnTo>
                <a:lnTo>
                  <a:pt x="396255" y="1363638"/>
                </a:lnTo>
                <a:lnTo>
                  <a:pt x="0" y="1363638"/>
                </a:lnTo>
                <a:close/>
              </a:path>
            </a:pathLst>
          </a:custGeom>
          <a:solidFill>
            <a:srgbClr val="C00000"/>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15000" dirty="0">
              <a:solidFill>
                <a:srgbClr val="C00000"/>
              </a:solidFill>
              <a:latin typeface="Arial Black" panose="020B0A04020102020204" pitchFamily="34" charset="0"/>
            </a:endParaRPr>
          </a:p>
        </p:txBody>
      </p:sp>
    </p:spTree>
    <p:extLst>
      <p:ext uri="{BB962C8B-B14F-4D97-AF65-F5344CB8AC3E}">
        <p14:creationId xmlns:p14="http://schemas.microsoft.com/office/powerpoint/2010/main" val="41956787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F1C3BE6-E60C-BE47-403F-F17623A1E1F1}"/>
              </a:ext>
            </a:extLst>
          </p:cNvPr>
          <p:cNvSpPr txBox="1"/>
          <p:nvPr/>
        </p:nvSpPr>
        <p:spPr>
          <a:xfrm>
            <a:off x="2617060" y="1551801"/>
            <a:ext cx="6360076" cy="769441"/>
          </a:xfrm>
          <a:prstGeom prst="rect">
            <a:avLst/>
          </a:prstGeom>
          <a:noFill/>
        </p:spPr>
        <p:txBody>
          <a:bodyPr wrap="square" rtlCol="0">
            <a:spAutoFit/>
          </a:bodyPr>
          <a:lstStyle/>
          <a:p>
            <a:pPr algn="ctr"/>
            <a:r>
              <a:rPr lang="en-BA" sz="4400" dirty="0">
                <a:solidFill>
                  <a:schemeClr val="bg1"/>
                </a:solidFill>
                <a:latin typeface="Futura Medium" panose="020B0602020204020303" pitchFamily="34" charset="-79"/>
                <a:cs typeface="Futura Medium" panose="020B0602020204020303" pitchFamily="34" charset="-79"/>
              </a:rPr>
              <a:t>Continue Watching</a:t>
            </a:r>
          </a:p>
        </p:txBody>
      </p:sp>
      <p:sp>
        <p:nvSpPr>
          <p:cNvPr id="43" name="Rectangle 42">
            <a:extLst>
              <a:ext uri="{FF2B5EF4-FFF2-40B4-BE49-F238E27FC236}">
                <a16:creationId xmlns:a16="http://schemas.microsoft.com/office/drawing/2014/main" id="{6AC901FC-F5F0-82C0-C6F4-F22062BC19EC}"/>
              </a:ext>
            </a:extLst>
          </p:cNvPr>
          <p:cNvSpPr/>
          <p:nvPr/>
        </p:nvSpPr>
        <p:spPr>
          <a:xfrm>
            <a:off x="0" y="-710291"/>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44" name="Picture 43">
            <a:extLst>
              <a:ext uri="{FF2B5EF4-FFF2-40B4-BE49-F238E27FC236}">
                <a16:creationId xmlns:a16="http://schemas.microsoft.com/office/drawing/2014/main" id="{FD08C863-2D27-4FC9-E3B8-50846083B2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344" y="-533843"/>
            <a:ext cx="863182" cy="262910"/>
          </a:xfrm>
          <a:prstGeom prst="rect">
            <a:avLst/>
          </a:prstGeom>
        </p:spPr>
      </p:pic>
      <p:grpSp>
        <p:nvGrpSpPr>
          <p:cNvPr id="45" name="Group 44">
            <a:extLst>
              <a:ext uri="{FF2B5EF4-FFF2-40B4-BE49-F238E27FC236}">
                <a16:creationId xmlns:a16="http://schemas.microsoft.com/office/drawing/2014/main" id="{F6E8C158-69E2-94D7-1C55-5AD7BEF6EC56}"/>
              </a:ext>
            </a:extLst>
          </p:cNvPr>
          <p:cNvGrpSpPr/>
          <p:nvPr/>
        </p:nvGrpSpPr>
        <p:grpSpPr>
          <a:xfrm>
            <a:off x="2039870" y="-556277"/>
            <a:ext cx="6096897" cy="276999"/>
            <a:chOff x="1856284" y="154014"/>
            <a:chExt cx="5596297" cy="276999"/>
          </a:xfrm>
        </p:grpSpPr>
        <p:sp>
          <p:nvSpPr>
            <p:cNvPr id="46" name="TextBox 45">
              <a:extLst>
                <a:ext uri="{FF2B5EF4-FFF2-40B4-BE49-F238E27FC236}">
                  <a16:creationId xmlns:a16="http://schemas.microsoft.com/office/drawing/2014/main" id="{F505DE13-9C9C-EBF0-46E1-244EC0A95393}"/>
                </a:ext>
              </a:extLst>
            </p:cNvPr>
            <p:cNvSpPr txBox="1"/>
            <p:nvPr/>
          </p:nvSpPr>
          <p:spPr>
            <a:xfrm>
              <a:off x="1856284" y="154014"/>
              <a:ext cx="590529" cy="276999"/>
            </a:xfrm>
            <a:prstGeom prst="rect">
              <a:avLst/>
            </a:prstGeom>
            <a:noFill/>
          </p:spPr>
          <p:txBody>
            <a:bodyPr wrap="square" rtlCol="0">
              <a:spAutoFit/>
            </a:bodyPr>
            <a:lstStyle/>
            <a:p>
              <a:r>
                <a:rPr lang="en-BA" sz="1200" b="1" dirty="0">
                  <a:solidFill>
                    <a:schemeClr val="bg1"/>
                  </a:solidFill>
                  <a:latin typeface="Helvetica" pitchFamily="2" charset="0"/>
                  <a:cs typeface="FUTURA MEDIUM" panose="020B0602020204020303" pitchFamily="34" charset="-79"/>
                </a:rPr>
                <a:t>Home</a:t>
              </a:r>
            </a:p>
          </p:txBody>
        </p:sp>
        <p:sp>
          <p:nvSpPr>
            <p:cNvPr id="47" name="TextBox 46">
              <a:extLst>
                <a:ext uri="{FF2B5EF4-FFF2-40B4-BE49-F238E27FC236}">
                  <a16:creationId xmlns:a16="http://schemas.microsoft.com/office/drawing/2014/main" id="{7C53E39F-2772-8550-C21E-1B7E53D5AA07}"/>
                </a:ext>
              </a:extLst>
            </p:cNvPr>
            <p:cNvSpPr txBox="1"/>
            <p:nvPr/>
          </p:nvSpPr>
          <p:spPr>
            <a:xfrm>
              <a:off x="2575748" y="154014"/>
              <a:ext cx="800641"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Tv Shows</a:t>
              </a:r>
            </a:p>
          </p:txBody>
        </p:sp>
        <p:sp>
          <p:nvSpPr>
            <p:cNvPr id="48" name="TextBox 47">
              <a:extLst>
                <a:ext uri="{FF2B5EF4-FFF2-40B4-BE49-F238E27FC236}">
                  <a16:creationId xmlns:a16="http://schemas.microsoft.com/office/drawing/2014/main" id="{7545A938-76DD-BF6F-C9BB-1159B91E4483}"/>
                </a:ext>
              </a:extLst>
            </p:cNvPr>
            <p:cNvSpPr txBox="1"/>
            <p:nvPr/>
          </p:nvSpPr>
          <p:spPr>
            <a:xfrm>
              <a:off x="3505325" y="154014"/>
              <a:ext cx="674474"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Movies</a:t>
              </a:r>
            </a:p>
          </p:txBody>
        </p:sp>
        <p:sp>
          <p:nvSpPr>
            <p:cNvPr id="49" name="TextBox 48">
              <a:extLst>
                <a:ext uri="{FF2B5EF4-FFF2-40B4-BE49-F238E27FC236}">
                  <a16:creationId xmlns:a16="http://schemas.microsoft.com/office/drawing/2014/main" id="{7520C679-E70B-5821-FBC2-FFBF03E2915F}"/>
                </a:ext>
              </a:extLst>
            </p:cNvPr>
            <p:cNvSpPr txBox="1"/>
            <p:nvPr/>
          </p:nvSpPr>
          <p:spPr>
            <a:xfrm>
              <a:off x="4308734" y="154014"/>
              <a:ext cx="560091"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Latest</a:t>
              </a:r>
            </a:p>
          </p:txBody>
        </p:sp>
        <p:sp>
          <p:nvSpPr>
            <p:cNvPr id="50" name="TextBox 49">
              <a:extLst>
                <a:ext uri="{FF2B5EF4-FFF2-40B4-BE49-F238E27FC236}">
                  <a16:creationId xmlns:a16="http://schemas.microsoft.com/office/drawing/2014/main" id="{56B5BC35-0765-9FEE-77C7-D4102F762DAA}"/>
                </a:ext>
              </a:extLst>
            </p:cNvPr>
            <p:cNvSpPr txBox="1"/>
            <p:nvPr/>
          </p:nvSpPr>
          <p:spPr>
            <a:xfrm>
              <a:off x="4997761" y="154014"/>
              <a:ext cx="61451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My List</a:t>
              </a:r>
            </a:p>
          </p:txBody>
        </p:sp>
        <p:sp>
          <p:nvSpPr>
            <p:cNvPr id="51" name="TextBox 50">
              <a:extLst>
                <a:ext uri="{FF2B5EF4-FFF2-40B4-BE49-F238E27FC236}">
                  <a16:creationId xmlns:a16="http://schemas.microsoft.com/office/drawing/2014/main" id="{33636C06-6A11-26A6-3D5B-6D9F4879E6E0}"/>
                </a:ext>
              </a:extLst>
            </p:cNvPr>
            <p:cNvSpPr txBox="1"/>
            <p:nvPr/>
          </p:nvSpPr>
          <p:spPr>
            <a:xfrm>
              <a:off x="5741207" y="154014"/>
              <a:ext cx="1711374"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Browse by Languages</a:t>
              </a:r>
            </a:p>
          </p:txBody>
        </p:sp>
      </p:grpSp>
      <p:grpSp>
        <p:nvGrpSpPr>
          <p:cNvPr id="52" name="Group 51">
            <a:extLst>
              <a:ext uri="{FF2B5EF4-FFF2-40B4-BE49-F238E27FC236}">
                <a16:creationId xmlns:a16="http://schemas.microsoft.com/office/drawing/2014/main" id="{4F122784-6995-2755-71E6-F4E5B733239F}"/>
              </a:ext>
            </a:extLst>
          </p:cNvPr>
          <p:cNvGrpSpPr/>
          <p:nvPr/>
        </p:nvGrpSpPr>
        <p:grpSpPr>
          <a:xfrm>
            <a:off x="15377441" y="5081350"/>
            <a:ext cx="26458140" cy="1149586"/>
            <a:chOff x="-1586255" y="5081350"/>
            <a:chExt cx="26458140" cy="1149586"/>
          </a:xfrm>
        </p:grpSpPr>
        <p:pic>
          <p:nvPicPr>
            <p:cNvPr id="53" name="Picture 52">
              <a:extLst>
                <a:ext uri="{FF2B5EF4-FFF2-40B4-BE49-F238E27FC236}">
                  <a16:creationId xmlns:a16="http://schemas.microsoft.com/office/drawing/2014/main" id="{7963557F-4744-9722-A4B3-1F5CFB88D2AB}"/>
                </a:ext>
              </a:extLst>
            </p:cNvPr>
            <p:cNvPicPr>
              <a:picLocks noChangeAspect="1"/>
            </p:cNvPicPr>
            <p:nvPr/>
          </p:nvPicPr>
          <p:blipFill>
            <a:blip r:embed="rId4"/>
            <a:stretch>
              <a:fillRect/>
            </a:stretch>
          </p:blipFill>
          <p:spPr>
            <a:xfrm>
              <a:off x="632471" y="5081350"/>
              <a:ext cx="2052154" cy="1149586"/>
            </a:xfrm>
            <a:prstGeom prst="rect">
              <a:avLst/>
            </a:prstGeom>
          </p:spPr>
        </p:pic>
        <p:pic>
          <p:nvPicPr>
            <p:cNvPr id="54" name="Picture 53">
              <a:extLst>
                <a:ext uri="{FF2B5EF4-FFF2-40B4-BE49-F238E27FC236}">
                  <a16:creationId xmlns:a16="http://schemas.microsoft.com/office/drawing/2014/main" id="{E2A9B387-7730-B1E8-0ACA-C03244F72737}"/>
                </a:ext>
              </a:extLst>
            </p:cNvPr>
            <p:cNvPicPr>
              <a:picLocks noChangeAspect="1"/>
            </p:cNvPicPr>
            <p:nvPr/>
          </p:nvPicPr>
          <p:blipFill>
            <a:blip r:embed="rId5"/>
            <a:stretch>
              <a:fillRect/>
            </a:stretch>
          </p:blipFill>
          <p:spPr>
            <a:xfrm>
              <a:off x="2879700" y="5086101"/>
              <a:ext cx="2023651" cy="1140085"/>
            </a:xfrm>
            <a:prstGeom prst="rect">
              <a:avLst/>
            </a:prstGeom>
          </p:spPr>
        </p:pic>
        <p:pic>
          <p:nvPicPr>
            <p:cNvPr id="55" name="Picture 54">
              <a:extLst>
                <a:ext uri="{FF2B5EF4-FFF2-40B4-BE49-F238E27FC236}">
                  <a16:creationId xmlns:a16="http://schemas.microsoft.com/office/drawing/2014/main" id="{B76DA5BA-C7BA-75F9-D873-4CABDE5E9923}"/>
                </a:ext>
              </a:extLst>
            </p:cNvPr>
            <p:cNvPicPr>
              <a:picLocks noChangeAspect="1"/>
            </p:cNvPicPr>
            <p:nvPr/>
          </p:nvPicPr>
          <p:blipFill>
            <a:blip r:embed="rId6"/>
            <a:stretch>
              <a:fillRect/>
            </a:stretch>
          </p:blipFill>
          <p:spPr>
            <a:xfrm>
              <a:off x="7317152" y="5086101"/>
              <a:ext cx="2023651" cy="1140085"/>
            </a:xfrm>
            <a:prstGeom prst="rect">
              <a:avLst/>
            </a:prstGeom>
          </p:spPr>
        </p:pic>
        <p:pic>
          <p:nvPicPr>
            <p:cNvPr id="56" name="Picture 55">
              <a:extLst>
                <a:ext uri="{FF2B5EF4-FFF2-40B4-BE49-F238E27FC236}">
                  <a16:creationId xmlns:a16="http://schemas.microsoft.com/office/drawing/2014/main" id="{3A96D75A-9E2F-06A8-B750-33BF72A3A57C}"/>
                </a:ext>
              </a:extLst>
            </p:cNvPr>
            <p:cNvPicPr>
              <a:picLocks noChangeAspect="1"/>
            </p:cNvPicPr>
            <p:nvPr/>
          </p:nvPicPr>
          <p:blipFill>
            <a:blip r:embed="rId7"/>
            <a:stretch>
              <a:fillRect/>
            </a:stretch>
          </p:blipFill>
          <p:spPr>
            <a:xfrm>
              <a:off x="5098426" y="5086101"/>
              <a:ext cx="2023651" cy="1140085"/>
            </a:xfrm>
            <a:prstGeom prst="rect">
              <a:avLst/>
            </a:prstGeom>
          </p:spPr>
        </p:pic>
        <p:pic>
          <p:nvPicPr>
            <p:cNvPr id="57" name="Picture 56">
              <a:extLst>
                <a:ext uri="{FF2B5EF4-FFF2-40B4-BE49-F238E27FC236}">
                  <a16:creationId xmlns:a16="http://schemas.microsoft.com/office/drawing/2014/main" id="{0C38A6C0-361B-E703-A96E-CCD06230ABF8}"/>
                </a:ext>
              </a:extLst>
            </p:cNvPr>
            <p:cNvPicPr>
              <a:picLocks noChangeAspect="1"/>
            </p:cNvPicPr>
            <p:nvPr/>
          </p:nvPicPr>
          <p:blipFill>
            <a:blip r:embed="rId8"/>
            <a:stretch>
              <a:fillRect/>
            </a:stretch>
          </p:blipFill>
          <p:spPr>
            <a:xfrm>
              <a:off x="11754604" y="5086101"/>
              <a:ext cx="2023651" cy="1140085"/>
            </a:xfrm>
            <a:prstGeom prst="rect">
              <a:avLst/>
            </a:prstGeom>
          </p:spPr>
        </p:pic>
        <p:pic>
          <p:nvPicPr>
            <p:cNvPr id="58" name="Picture 57">
              <a:extLst>
                <a:ext uri="{FF2B5EF4-FFF2-40B4-BE49-F238E27FC236}">
                  <a16:creationId xmlns:a16="http://schemas.microsoft.com/office/drawing/2014/main" id="{9318BF09-2F50-E2C8-FBD8-8A183B0D37FF}"/>
                </a:ext>
              </a:extLst>
            </p:cNvPr>
            <p:cNvPicPr>
              <a:picLocks noChangeAspect="1"/>
            </p:cNvPicPr>
            <p:nvPr/>
          </p:nvPicPr>
          <p:blipFill rotWithShape="1">
            <a:blip r:embed="rId9"/>
            <a:srcRect/>
            <a:stretch/>
          </p:blipFill>
          <p:spPr>
            <a:xfrm>
              <a:off x="9535878" y="5086101"/>
              <a:ext cx="2023651" cy="1140085"/>
            </a:xfrm>
            <a:prstGeom prst="rect">
              <a:avLst/>
            </a:prstGeom>
          </p:spPr>
        </p:pic>
        <p:pic>
          <p:nvPicPr>
            <p:cNvPr id="59" name="Picture 58">
              <a:extLst>
                <a:ext uri="{FF2B5EF4-FFF2-40B4-BE49-F238E27FC236}">
                  <a16:creationId xmlns:a16="http://schemas.microsoft.com/office/drawing/2014/main" id="{925708F9-75C1-1F9D-9FB5-E95055E96CFD}"/>
                </a:ext>
              </a:extLst>
            </p:cNvPr>
            <p:cNvPicPr>
              <a:picLocks noChangeAspect="1"/>
            </p:cNvPicPr>
            <p:nvPr/>
          </p:nvPicPr>
          <p:blipFill>
            <a:blip r:embed="rId10"/>
            <a:stretch>
              <a:fillRect/>
            </a:stretch>
          </p:blipFill>
          <p:spPr>
            <a:xfrm>
              <a:off x="-1586255" y="5086101"/>
              <a:ext cx="2023651" cy="1140085"/>
            </a:xfrm>
            <a:prstGeom prst="rect">
              <a:avLst/>
            </a:prstGeom>
          </p:spPr>
        </p:pic>
        <p:pic>
          <p:nvPicPr>
            <p:cNvPr id="60" name="Picture 59">
              <a:extLst>
                <a:ext uri="{FF2B5EF4-FFF2-40B4-BE49-F238E27FC236}">
                  <a16:creationId xmlns:a16="http://schemas.microsoft.com/office/drawing/2014/main" id="{66B39549-EDF3-50C8-42C9-8232C35CB25A}"/>
                </a:ext>
              </a:extLst>
            </p:cNvPr>
            <p:cNvPicPr>
              <a:picLocks noChangeAspect="1"/>
            </p:cNvPicPr>
            <p:nvPr/>
          </p:nvPicPr>
          <p:blipFill>
            <a:blip r:embed="rId11"/>
            <a:stretch>
              <a:fillRect/>
            </a:stretch>
          </p:blipFill>
          <p:spPr>
            <a:xfrm>
              <a:off x="18410782" y="5086101"/>
              <a:ext cx="2023651" cy="1140085"/>
            </a:xfrm>
            <a:prstGeom prst="rect">
              <a:avLst/>
            </a:prstGeom>
          </p:spPr>
        </p:pic>
        <p:pic>
          <p:nvPicPr>
            <p:cNvPr id="61" name="Picture 60">
              <a:extLst>
                <a:ext uri="{FF2B5EF4-FFF2-40B4-BE49-F238E27FC236}">
                  <a16:creationId xmlns:a16="http://schemas.microsoft.com/office/drawing/2014/main" id="{D57083EB-CA3F-A83D-9B62-50DE1AB7F4FD}"/>
                </a:ext>
              </a:extLst>
            </p:cNvPr>
            <p:cNvPicPr>
              <a:picLocks noChangeAspect="1"/>
            </p:cNvPicPr>
            <p:nvPr/>
          </p:nvPicPr>
          <p:blipFill>
            <a:blip r:embed="rId12"/>
            <a:stretch>
              <a:fillRect/>
            </a:stretch>
          </p:blipFill>
          <p:spPr>
            <a:xfrm>
              <a:off x="16192056" y="5086101"/>
              <a:ext cx="2023651" cy="1140085"/>
            </a:xfrm>
            <a:prstGeom prst="rect">
              <a:avLst/>
            </a:prstGeom>
          </p:spPr>
        </p:pic>
        <p:pic>
          <p:nvPicPr>
            <p:cNvPr id="62" name="Picture 61">
              <a:extLst>
                <a:ext uri="{FF2B5EF4-FFF2-40B4-BE49-F238E27FC236}">
                  <a16:creationId xmlns:a16="http://schemas.microsoft.com/office/drawing/2014/main" id="{92A210BD-AAF1-8274-4077-757EE7D164D7}"/>
                </a:ext>
              </a:extLst>
            </p:cNvPr>
            <p:cNvPicPr>
              <a:picLocks noChangeAspect="1"/>
            </p:cNvPicPr>
            <p:nvPr/>
          </p:nvPicPr>
          <p:blipFill>
            <a:blip r:embed="rId13"/>
            <a:stretch>
              <a:fillRect/>
            </a:stretch>
          </p:blipFill>
          <p:spPr>
            <a:xfrm>
              <a:off x="22848234" y="5081350"/>
              <a:ext cx="2023651" cy="1140085"/>
            </a:xfrm>
            <a:prstGeom prst="rect">
              <a:avLst/>
            </a:prstGeom>
          </p:spPr>
        </p:pic>
        <p:pic>
          <p:nvPicPr>
            <p:cNvPr id="63" name="Picture 62">
              <a:extLst>
                <a:ext uri="{FF2B5EF4-FFF2-40B4-BE49-F238E27FC236}">
                  <a16:creationId xmlns:a16="http://schemas.microsoft.com/office/drawing/2014/main" id="{A73E6735-05C7-4CBE-B702-0B48E6B4901C}"/>
                </a:ext>
              </a:extLst>
            </p:cNvPr>
            <p:cNvPicPr>
              <a:picLocks noChangeAspect="1"/>
            </p:cNvPicPr>
            <p:nvPr/>
          </p:nvPicPr>
          <p:blipFill>
            <a:blip r:embed="rId14"/>
            <a:stretch>
              <a:fillRect/>
            </a:stretch>
          </p:blipFill>
          <p:spPr>
            <a:xfrm>
              <a:off x="20629508" y="5086101"/>
              <a:ext cx="2023651" cy="1140085"/>
            </a:xfrm>
            <a:prstGeom prst="rect">
              <a:avLst/>
            </a:prstGeom>
          </p:spPr>
        </p:pic>
        <p:pic>
          <p:nvPicPr>
            <p:cNvPr id="64" name="Picture 63">
              <a:extLst>
                <a:ext uri="{FF2B5EF4-FFF2-40B4-BE49-F238E27FC236}">
                  <a16:creationId xmlns:a16="http://schemas.microsoft.com/office/drawing/2014/main" id="{6575E616-BEB9-FA11-34D4-CBAD4EC37E58}"/>
                </a:ext>
              </a:extLst>
            </p:cNvPr>
            <p:cNvPicPr>
              <a:picLocks noChangeAspect="1"/>
            </p:cNvPicPr>
            <p:nvPr/>
          </p:nvPicPr>
          <p:blipFill>
            <a:blip r:embed="rId15"/>
            <a:stretch>
              <a:fillRect/>
            </a:stretch>
          </p:blipFill>
          <p:spPr>
            <a:xfrm>
              <a:off x="13973330" y="5086101"/>
              <a:ext cx="2023651" cy="1140085"/>
            </a:xfrm>
            <a:prstGeom prst="rect">
              <a:avLst/>
            </a:prstGeom>
          </p:spPr>
        </p:pic>
      </p:grpSp>
      <p:sp>
        <p:nvSpPr>
          <p:cNvPr id="28" name="Rectangle: Rounded Corners 27">
            <a:extLst>
              <a:ext uri="{FF2B5EF4-FFF2-40B4-BE49-F238E27FC236}">
                <a16:creationId xmlns:a16="http://schemas.microsoft.com/office/drawing/2014/main" id="{D6677B6F-75B8-41EB-88B1-B1C25CA4CEE6}"/>
              </a:ext>
            </a:extLst>
          </p:cNvPr>
          <p:cNvSpPr/>
          <p:nvPr/>
        </p:nvSpPr>
        <p:spPr>
          <a:xfrm>
            <a:off x="1917914" y="3110948"/>
            <a:ext cx="2006932" cy="1480930"/>
          </a:xfrm>
          <a:prstGeom prst="roundRect">
            <a:avLst/>
          </a:prstGeom>
          <a:solidFill>
            <a:srgbClr val="C00000"/>
          </a:solidFill>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1">
            <a:schemeClr val="dk1"/>
          </a:lnRef>
          <a:fillRef idx="3">
            <a:schemeClr val="dk1"/>
          </a:fillRef>
          <a:effectRef idx="2">
            <a:schemeClr val="dk1"/>
          </a:effectRef>
          <a:fontRef idx="minor">
            <a:schemeClr val="lt1"/>
          </a:fontRef>
        </p:style>
        <p:txBody>
          <a:bodyPr rtlCol="0" anchor="ctr"/>
          <a:lstStyle/>
          <a:p>
            <a:pPr algn="ctr"/>
            <a:r>
              <a:rPr lang="en-US" b="1" dirty="0"/>
              <a:t>introduction</a:t>
            </a:r>
          </a:p>
        </p:txBody>
      </p:sp>
      <p:sp>
        <p:nvSpPr>
          <p:cNvPr id="29" name="Rectangle: Rounded Corners 28">
            <a:extLst>
              <a:ext uri="{FF2B5EF4-FFF2-40B4-BE49-F238E27FC236}">
                <a16:creationId xmlns:a16="http://schemas.microsoft.com/office/drawing/2014/main" id="{D72E442C-699D-475F-A07E-CD50268F2D67}"/>
              </a:ext>
            </a:extLst>
          </p:cNvPr>
          <p:cNvSpPr/>
          <p:nvPr/>
        </p:nvSpPr>
        <p:spPr>
          <a:xfrm>
            <a:off x="4793632" y="3110948"/>
            <a:ext cx="2006932" cy="1480930"/>
          </a:xfrm>
          <a:prstGeom prst="roundRect">
            <a:avLst/>
          </a:prstGeom>
          <a:solidFill>
            <a:srgbClr val="C00000"/>
          </a:solidFill>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1">
            <a:schemeClr val="dk1"/>
          </a:lnRef>
          <a:fillRef idx="3">
            <a:schemeClr val="dk1"/>
          </a:fillRef>
          <a:effectRef idx="2">
            <a:schemeClr val="dk1"/>
          </a:effectRef>
          <a:fontRef idx="minor">
            <a:schemeClr val="lt1"/>
          </a:fontRef>
        </p:style>
        <p:txBody>
          <a:bodyPr rtlCol="0" anchor="ctr"/>
          <a:lstStyle/>
          <a:p>
            <a:pPr algn="ctr"/>
            <a:r>
              <a:rPr lang="en-US" b="1" dirty="0"/>
              <a:t>Our Objective</a:t>
            </a:r>
            <a:endParaRPr lang="en-US" dirty="0">
              <a:solidFill>
                <a:schemeClr val="tx1"/>
              </a:solidFill>
            </a:endParaRPr>
          </a:p>
        </p:txBody>
      </p:sp>
      <p:sp>
        <p:nvSpPr>
          <p:cNvPr id="30" name="Rectangle: Rounded Corners 29">
            <a:extLst>
              <a:ext uri="{FF2B5EF4-FFF2-40B4-BE49-F238E27FC236}">
                <a16:creationId xmlns:a16="http://schemas.microsoft.com/office/drawing/2014/main" id="{6F924DA4-0367-4C28-8FB7-34CA645571A8}"/>
              </a:ext>
            </a:extLst>
          </p:cNvPr>
          <p:cNvSpPr/>
          <p:nvPr/>
        </p:nvSpPr>
        <p:spPr>
          <a:xfrm>
            <a:off x="7669349" y="3101009"/>
            <a:ext cx="2170389" cy="1480930"/>
          </a:xfrm>
          <a:prstGeom prst="roundRect">
            <a:avLst/>
          </a:prstGeom>
          <a:solidFill>
            <a:srgbClr val="C00000"/>
          </a:solidFill>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1">
            <a:schemeClr val="dk1"/>
          </a:lnRef>
          <a:fillRef idx="3">
            <a:schemeClr val="dk1"/>
          </a:fillRef>
          <a:effectRef idx="2">
            <a:schemeClr val="dk1"/>
          </a:effectRef>
          <a:fontRef idx="minor">
            <a:schemeClr val="lt1"/>
          </a:fontRef>
        </p:style>
        <p:txBody>
          <a:bodyPr rtlCol="0" anchor="ctr"/>
          <a:lstStyle/>
          <a:p>
            <a:pPr algn="ctr"/>
            <a:r>
              <a:rPr lang="en-US" b="1" dirty="0"/>
              <a:t>Business Questions</a:t>
            </a:r>
          </a:p>
        </p:txBody>
      </p:sp>
      <p:pic>
        <p:nvPicPr>
          <p:cNvPr id="31" name="Picture Placeholder 22" descr="A toy bear sitting in a movie theater&#10;&#10;Description automatically generated">
            <a:extLst>
              <a:ext uri="{FF2B5EF4-FFF2-40B4-BE49-F238E27FC236}">
                <a16:creationId xmlns:a16="http://schemas.microsoft.com/office/drawing/2014/main" id="{D8D5AC9E-805D-4E37-B931-0ADB849F5358}"/>
              </a:ext>
            </a:extLst>
          </p:cNvPr>
          <p:cNvPicPr>
            <a:picLocks noChangeAspect="1"/>
          </p:cNvPicPr>
          <p:nvPr/>
        </p:nvPicPr>
        <p:blipFill>
          <a:blip r:embed="rId16">
            <a:extLst>
              <a:ext uri="{28A0092B-C50C-407E-A947-70E740481C1C}">
                <a14:useLocalDpi xmlns:a14="http://schemas.microsoft.com/office/drawing/2010/main" val="0"/>
              </a:ext>
            </a:extLst>
          </a:blip>
          <a:srcRect t="3" b="3"/>
          <a:stretch/>
        </p:blipFill>
        <p:spPr>
          <a:xfrm>
            <a:off x="7836766" y="3737834"/>
            <a:ext cx="4005943" cy="3120166"/>
          </a:xfrm>
          <a:prstGeom prst="rect">
            <a:avLst/>
          </a:prstGeom>
        </p:spPr>
      </p:pic>
    </p:spTree>
    <p:extLst>
      <p:ext uri="{BB962C8B-B14F-4D97-AF65-F5344CB8AC3E}">
        <p14:creationId xmlns:p14="http://schemas.microsoft.com/office/powerpoint/2010/main" val="38605414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40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ppt_x"/>
                                          </p:val>
                                        </p:tav>
                                        <p:tav tm="100000">
                                          <p:val>
                                            <p:strVal val="#ppt_x"/>
                                          </p:val>
                                        </p:tav>
                                      </p:tavLst>
                                    </p:anim>
                                    <p:anim calcmode="lin" valueType="num">
                                      <p:cBhvr additive="base">
                                        <p:cTn id="12" dur="5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12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ppt_x"/>
                                          </p:val>
                                        </p:tav>
                                        <p:tav tm="100000">
                                          <p:val>
                                            <p:strVal val="#ppt_x"/>
                                          </p:val>
                                        </p:tav>
                                      </p:tavLst>
                                    </p:anim>
                                    <p:anim calcmode="lin" valueType="num">
                                      <p:cBhvr additive="base">
                                        <p:cTn id="16" dur="500" fill="hold"/>
                                        <p:tgtEl>
                                          <p:spTgt spid="2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140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ppt_x"/>
                                          </p:val>
                                        </p:tav>
                                        <p:tav tm="100000">
                                          <p:val>
                                            <p:strVal val="#ppt_x"/>
                                          </p:val>
                                        </p:tav>
                                      </p:tavLst>
                                    </p:anim>
                                    <p:anim calcmode="lin" valueType="num">
                                      <p:cBhvr additive="base">
                                        <p:cTn id="20"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8" grpId="0" animBg="1"/>
      <p:bldP spid="29" grpId="0" animBg="1"/>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B4E1034-38BB-C0BF-C948-96ED3897CED9}"/>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6" name="Picture 5">
            <a:extLst>
              <a:ext uri="{FF2B5EF4-FFF2-40B4-BE49-F238E27FC236}">
                <a16:creationId xmlns:a16="http://schemas.microsoft.com/office/drawing/2014/main" id="{91590B67-BAE8-1A6A-64B8-A2C1002956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grpSp>
        <p:nvGrpSpPr>
          <p:cNvPr id="20" name="Group 19">
            <a:extLst>
              <a:ext uri="{FF2B5EF4-FFF2-40B4-BE49-F238E27FC236}">
                <a16:creationId xmlns:a16="http://schemas.microsoft.com/office/drawing/2014/main" id="{5901B10B-4241-98D4-756B-7ADC5BD8183F}"/>
              </a:ext>
            </a:extLst>
          </p:cNvPr>
          <p:cNvGrpSpPr/>
          <p:nvPr/>
        </p:nvGrpSpPr>
        <p:grpSpPr>
          <a:xfrm>
            <a:off x="2039870" y="154014"/>
            <a:ext cx="6096897" cy="276999"/>
            <a:chOff x="1856284" y="154014"/>
            <a:chExt cx="5596297" cy="276999"/>
          </a:xfrm>
        </p:grpSpPr>
        <p:sp>
          <p:nvSpPr>
            <p:cNvPr id="13" name="TextBox 12">
              <a:extLst>
                <a:ext uri="{FF2B5EF4-FFF2-40B4-BE49-F238E27FC236}">
                  <a16:creationId xmlns:a16="http://schemas.microsoft.com/office/drawing/2014/main" id="{FC39A53B-8C62-DFE1-1BDC-5592A3C37B22}"/>
                </a:ext>
              </a:extLst>
            </p:cNvPr>
            <p:cNvSpPr txBox="1"/>
            <p:nvPr/>
          </p:nvSpPr>
          <p:spPr>
            <a:xfrm>
              <a:off x="1856284" y="154014"/>
              <a:ext cx="590529" cy="276999"/>
            </a:xfrm>
            <a:prstGeom prst="rect">
              <a:avLst/>
            </a:prstGeom>
            <a:noFill/>
          </p:spPr>
          <p:txBody>
            <a:bodyPr wrap="square" rtlCol="0">
              <a:spAutoFit/>
            </a:bodyPr>
            <a:lstStyle/>
            <a:p>
              <a:r>
                <a:rPr lang="en-BA" sz="1200" b="1" dirty="0">
                  <a:solidFill>
                    <a:schemeClr val="bg1"/>
                  </a:solidFill>
                  <a:latin typeface="Helvetica" pitchFamily="2" charset="0"/>
                  <a:cs typeface="FUTURA MEDIUM" panose="020B0602020204020303" pitchFamily="34" charset="-79"/>
                </a:rPr>
                <a:t>Home</a:t>
              </a:r>
            </a:p>
          </p:txBody>
        </p:sp>
        <p:sp>
          <p:nvSpPr>
            <p:cNvPr id="14" name="TextBox 13">
              <a:extLst>
                <a:ext uri="{FF2B5EF4-FFF2-40B4-BE49-F238E27FC236}">
                  <a16:creationId xmlns:a16="http://schemas.microsoft.com/office/drawing/2014/main" id="{ED8B50D3-18F3-4FBD-C327-61ECE4BF498C}"/>
                </a:ext>
              </a:extLst>
            </p:cNvPr>
            <p:cNvSpPr txBox="1"/>
            <p:nvPr/>
          </p:nvSpPr>
          <p:spPr>
            <a:xfrm>
              <a:off x="2575747" y="154014"/>
              <a:ext cx="1604051"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sp>
          <p:nvSpPr>
            <p:cNvPr id="16" name="TextBox 15">
              <a:extLst>
                <a:ext uri="{FF2B5EF4-FFF2-40B4-BE49-F238E27FC236}">
                  <a16:creationId xmlns:a16="http://schemas.microsoft.com/office/drawing/2014/main" id="{1BA121FC-2145-8E79-5715-584E83EB459B}"/>
                </a:ext>
              </a:extLst>
            </p:cNvPr>
            <p:cNvSpPr txBox="1"/>
            <p:nvPr/>
          </p:nvSpPr>
          <p:spPr>
            <a:xfrm>
              <a:off x="4308734" y="154014"/>
              <a:ext cx="560091"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Latest</a:t>
              </a:r>
            </a:p>
          </p:txBody>
        </p:sp>
        <p:sp>
          <p:nvSpPr>
            <p:cNvPr id="17" name="TextBox 16">
              <a:extLst>
                <a:ext uri="{FF2B5EF4-FFF2-40B4-BE49-F238E27FC236}">
                  <a16:creationId xmlns:a16="http://schemas.microsoft.com/office/drawing/2014/main" id="{54540512-958C-1BD9-F51C-15E882F0A623}"/>
                </a:ext>
              </a:extLst>
            </p:cNvPr>
            <p:cNvSpPr txBox="1"/>
            <p:nvPr/>
          </p:nvSpPr>
          <p:spPr>
            <a:xfrm>
              <a:off x="4997761" y="154014"/>
              <a:ext cx="61451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My List</a:t>
              </a:r>
            </a:p>
          </p:txBody>
        </p:sp>
        <p:sp>
          <p:nvSpPr>
            <p:cNvPr id="19" name="TextBox 18">
              <a:extLst>
                <a:ext uri="{FF2B5EF4-FFF2-40B4-BE49-F238E27FC236}">
                  <a16:creationId xmlns:a16="http://schemas.microsoft.com/office/drawing/2014/main" id="{AC779A75-CA47-A908-6377-7DAD4A48469B}"/>
                </a:ext>
              </a:extLst>
            </p:cNvPr>
            <p:cNvSpPr txBox="1"/>
            <p:nvPr/>
          </p:nvSpPr>
          <p:spPr>
            <a:xfrm>
              <a:off x="5741207" y="154014"/>
              <a:ext cx="1711374"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Browse by Languages</a:t>
              </a:r>
            </a:p>
          </p:txBody>
        </p:sp>
      </p:grpSp>
      <p:pic>
        <p:nvPicPr>
          <p:cNvPr id="12" name="Picture Placeholder 7" descr="A movie tickets and a drink&#10;&#10;Description automatically generated">
            <a:extLst>
              <a:ext uri="{FF2B5EF4-FFF2-40B4-BE49-F238E27FC236}">
                <a16:creationId xmlns:a16="http://schemas.microsoft.com/office/drawing/2014/main" id="{69397201-E19E-4B87-82C7-47CCFF3740B9}"/>
              </a:ext>
            </a:extLst>
          </p:cNvPr>
          <p:cNvPicPr>
            <a:picLocks noChangeAspect="1"/>
          </p:cNvPicPr>
          <p:nvPr/>
        </p:nvPicPr>
        <p:blipFill>
          <a:blip r:embed="rId3">
            <a:extLst>
              <a:ext uri="{28A0092B-C50C-407E-A947-70E740481C1C}">
                <a14:useLocalDpi xmlns:a14="http://schemas.microsoft.com/office/drawing/2010/main" val="0"/>
              </a:ext>
            </a:extLst>
          </a:blip>
          <a:srcRect l="1" r="1"/>
          <a:stretch/>
        </p:blipFill>
        <p:spPr>
          <a:xfrm>
            <a:off x="7470138" y="738630"/>
            <a:ext cx="3487406" cy="3296464"/>
          </a:xfrm>
          <a:prstGeom prst="rect">
            <a:avLst/>
          </a:prstGeom>
        </p:spPr>
      </p:pic>
      <p:sp>
        <p:nvSpPr>
          <p:cNvPr id="15" name="Title 9">
            <a:extLst>
              <a:ext uri="{FF2B5EF4-FFF2-40B4-BE49-F238E27FC236}">
                <a16:creationId xmlns:a16="http://schemas.microsoft.com/office/drawing/2014/main" id="{A3298A63-7104-48CD-93DB-2E876C5B522C}"/>
              </a:ext>
            </a:extLst>
          </p:cNvPr>
          <p:cNvSpPr txBox="1">
            <a:spLocks/>
          </p:cNvSpPr>
          <p:nvPr/>
        </p:nvSpPr>
        <p:spPr>
          <a:xfrm>
            <a:off x="6768866" y="4289412"/>
            <a:ext cx="5257800" cy="120368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b"/>
            <a:r>
              <a:rPr lang="en-US" sz="4000" b="1" dirty="0">
                <a:solidFill>
                  <a:srgbClr val="FF0000"/>
                </a:solidFill>
                <a:latin typeface="+mn-lt"/>
              </a:rPr>
              <a:t>Our</a:t>
            </a:r>
            <a:r>
              <a:rPr lang="en-US" sz="4000" b="1" dirty="0">
                <a:solidFill>
                  <a:schemeClr val="bg1"/>
                </a:solidFill>
                <a:latin typeface="+mn-lt"/>
              </a:rPr>
              <a:t> Mission </a:t>
            </a:r>
            <a:br>
              <a:rPr lang="en-US" sz="4000" b="1" dirty="0">
                <a:solidFill>
                  <a:schemeClr val="bg1"/>
                </a:solidFill>
                <a:latin typeface="+mn-lt"/>
              </a:rPr>
            </a:br>
            <a:r>
              <a:rPr lang="en-US" sz="4000" b="1" dirty="0">
                <a:solidFill>
                  <a:schemeClr val="bg1"/>
                </a:solidFill>
                <a:latin typeface="+mn-lt"/>
              </a:rPr>
              <a:t>And Vision</a:t>
            </a:r>
            <a:endParaRPr lang="en-US" sz="4000" b="1" dirty="0">
              <a:solidFill>
                <a:schemeClr val="accent1"/>
              </a:solidFill>
              <a:latin typeface="+mn-lt"/>
            </a:endParaRPr>
          </a:p>
        </p:txBody>
      </p:sp>
      <p:sp>
        <p:nvSpPr>
          <p:cNvPr id="24" name="Rectangle: Rounded Corners 23">
            <a:extLst>
              <a:ext uri="{FF2B5EF4-FFF2-40B4-BE49-F238E27FC236}">
                <a16:creationId xmlns:a16="http://schemas.microsoft.com/office/drawing/2014/main" id="{D47648AD-46B9-4286-8055-17F3C63E4334}"/>
              </a:ext>
            </a:extLst>
          </p:cNvPr>
          <p:cNvSpPr/>
          <p:nvPr/>
        </p:nvSpPr>
        <p:spPr>
          <a:xfrm>
            <a:off x="550863" y="3695345"/>
            <a:ext cx="5545137" cy="1972124"/>
          </a:xfrm>
          <a:prstGeom prst="roundRect">
            <a:avLst>
              <a:gd name="adj" fmla="val 5733"/>
            </a:avLst>
          </a:prstGeom>
          <a:solidFill>
            <a:srgbClr val="C00000"/>
          </a:solidFill>
          <a:ln w="9525" cap="flat">
            <a:noFill/>
            <a:prstDash val="solid"/>
            <a:miter/>
          </a:ln>
        </p:spPr>
        <p:txBody>
          <a:bodyPr rtlCol="0" anchor="ctr"/>
          <a:lstStyle/>
          <a:p>
            <a:pPr algn="ctr"/>
            <a:endParaRPr lang="en-US" sz="1100" dirty="0"/>
          </a:p>
          <a:p>
            <a:pPr algn="ctr"/>
            <a:endParaRPr lang="en-US" sz="1100" dirty="0"/>
          </a:p>
          <a:p>
            <a:pPr algn="ctr"/>
            <a:endParaRPr lang="en-US" sz="1100" dirty="0"/>
          </a:p>
          <a:p>
            <a:pPr algn="ctr"/>
            <a:r>
              <a:rPr lang="en-US" sz="1100" dirty="0">
                <a:solidFill>
                  <a:schemeClr val="bg1"/>
                </a:solidFill>
              </a:rPr>
              <a:t>My vision is to craft an engaging and insightful Netflix Content Analysis Report that not only presents data in an easy-to-understand manner but also tells a story about Netflix's content strategy and its influence on viewer engagement. The report will focus on creating an interactive experience for the users, leveraging modern data visualization techniques to deliver both a macro and micro perspective of Netflix's content library</a:t>
            </a:r>
            <a:endParaRPr lang="en-IN" sz="1100" dirty="0">
              <a:solidFill>
                <a:schemeClr val="bg1"/>
              </a:solidFill>
            </a:endParaRPr>
          </a:p>
        </p:txBody>
      </p:sp>
      <p:pic>
        <p:nvPicPr>
          <p:cNvPr id="25" name="Graphic 24">
            <a:extLst>
              <a:ext uri="{FF2B5EF4-FFF2-40B4-BE49-F238E27FC236}">
                <a16:creationId xmlns:a16="http://schemas.microsoft.com/office/drawing/2014/main" id="{ABAF53AD-690D-4A97-AD96-625CD5578D5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85490" y="3793398"/>
            <a:ext cx="710510" cy="710510"/>
          </a:xfrm>
          <a:prstGeom prst="rect">
            <a:avLst/>
          </a:prstGeom>
        </p:spPr>
      </p:pic>
      <p:sp>
        <p:nvSpPr>
          <p:cNvPr id="26" name="Rectangle: Rounded Corners 25">
            <a:extLst>
              <a:ext uri="{FF2B5EF4-FFF2-40B4-BE49-F238E27FC236}">
                <a16:creationId xmlns:a16="http://schemas.microsoft.com/office/drawing/2014/main" id="{551C5B0B-D1A9-463B-AF40-1C59BE0F64DE}"/>
              </a:ext>
            </a:extLst>
          </p:cNvPr>
          <p:cNvSpPr/>
          <p:nvPr/>
        </p:nvSpPr>
        <p:spPr>
          <a:xfrm>
            <a:off x="550863" y="1304269"/>
            <a:ext cx="5545137" cy="2124731"/>
          </a:xfrm>
          <a:prstGeom prst="roundRect">
            <a:avLst>
              <a:gd name="adj" fmla="val 5733"/>
            </a:avLst>
          </a:prstGeom>
          <a:gradFill>
            <a:gsLst>
              <a:gs pos="0">
                <a:schemeClr val="bg1"/>
              </a:gs>
              <a:gs pos="100000">
                <a:schemeClr val="bg1">
                  <a:lumMod val="75000"/>
                </a:schemeClr>
              </a:gs>
            </a:gsLst>
            <a:lin ang="5400000" scaled="1"/>
          </a:gradFill>
          <a:ln w="9525" cap="flat">
            <a:noFill/>
            <a:prstDash val="solid"/>
            <a:miter/>
          </a:ln>
        </p:spPr>
        <p:txBody>
          <a:bodyPr rtlCol="0" anchor="ctr"/>
          <a:lstStyle/>
          <a:p>
            <a:pPr algn="ctr"/>
            <a:endParaRPr lang="en-US" sz="1100" dirty="0"/>
          </a:p>
          <a:p>
            <a:pPr algn="ctr"/>
            <a:endParaRPr lang="en-US" sz="1100" dirty="0"/>
          </a:p>
          <a:p>
            <a:pPr algn="ctr"/>
            <a:r>
              <a:rPr lang="en-US" sz="1100" dirty="0"/>
              <a:t>As a data analyst, my mission is to develop a comprehensive report that provides valuable insights into Netflix’s content library. The report aims to analyze and visualize the distribution of content types (Movies vs. TV Shows), titles, directors, and cast members. These insights will enable Netflix’s strategic team to understand content trends, identify gaps, and make informed decisions on content acquisition and production to maintain a competitive edge in the streaming market</a:t>
            </a:r>
            <a:endParaRPr lang="en-IN" sz="1100" dirty="0"/>
          </a:p>
        </p:txBody>
      </p:sp>
      <p:pic>
        <p:nvPicPr>
          <p:cNvPr id="27" name="Graphic 26">
            <a:extLst>
              <a:ext uri="{FF2B5EF4-FFF2-40B4-BE49-F238E27FC236}">
                <a16:creationId xmlns:a16="http://schemas.microsoft.com/office/drawing/2014/main" id="{9960B086-A052-4D7D-8BBF-ECB11B72737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12649" y="1430550"/>
            <a:ext cx="606050" cy="606050"/>
          </a:xfrm>
          <a:prstGeom prst="rect">
            <a:avLst/>
          </a:prstGeom>
        </p:spPr>
      </p:pic>
      <p:sp>
        <p:nvSpPr>
          <p:cNvPr id="28" name="TextBox 27">
            <a:extLst>
              <a:ext uri="{FF2B5EF4-FFF2-40B4-BE49-F238E27FC236}">
                <a16:creationId xmlns:a16="http://schemas.microsoft.com/office/drawing/2014/main" id="{8E8BC70B-E850-4B68-991A-7847169D1BD5}"/>
              </a:ext>
            </a:extLst>
          </p:cNvPr>
          <p:cNvSpPr txBox="1"/>
          <p:nvPr/>
        </p:nvSpPr>
        <p:spPr>
          <a:xfrm>
            <a:off x="867751" y="1461933"/>
            <a:ext cx="1660266" cy="290721"/>
          </a:xfrm>
          <a:prstGeom prst="rect">
            <a:avLst/>
          </a:prstGeom>
          <a:noFill/>
        </p:spPr>
        <p:txBody>
          <a:bodyPr wrap="square" rtlCol="0">
            <a:spAutoFit/>
          </a:bodyPr>
          <a:lstStyle/>
          <a:p>
            <a:pPr>
              <a:lnSpc>
                <a:spcPts val="1500"/>
              </a:lnSpc>
            </a:pPr>
            <a:r>
              <a:rPr lang="en-US" sz="1600" b="1" dirty="0">
                <a:solidFill>
                  <a:schemeClr val="tx1">
                    <a:lumMod val="85000"/>
                    <a:lumOff val="15000"/>
                  </a:schemeClr>
                </a:solidFill>
              </a:rPr>
              <a:t>Our Mission</a:t>
            </a:r>
            <a:endParaRPr lang="en-IN" sz="1600" b="1" dirty="0">
              <a:solidFill>
                <a:schemeClr val="tx1">
                  <a:lumMod val="85000"/>
                  <a:lumOff val="15000"/>
                </a:schemeClr>
              </a:solidFill>
            </a:endParaRPr>
          </a:p>
        </p:txBody>
      </p:sp>
      <p:sp>
        <p:nvSpPr>
          <p:cNvPr id="29" name="TextBox 28">
            <a:extLst>
              <a:ext uri="{FF2B5EF4-FFF2-40B4-BE49-F238E27FC236}">
                <a16:creationId xmlns:a16="http://schemas.microsoft.com/office/drawing/2014/main" id="{03CE7F59-1647-4C46-BAA8-B4B1BC3144A7}"/>
              </a:ext>
            </a:extLst>
          </p:cNvPr>
          <p:cNvSpPr txBox="1"/>
          <p:nvPr/>
        </p:nvSpPr>
        <p:spPr>
          <a:xfrm>
            <a:off x="860798" y="3889733"/>
            <a:ext cx="1660266" cy="290721"/>
          </a:xfrm>
          <a:prstGeom prst="rect">
            <a:avLst/>
          </a:prstGeom>
          <a:noFill/>
        </p:spPr>
        <p:txBody>
          <a:bodyPr wrap="square" rtlCol="0">
            <a:spAutoFit/>
          </a:bodyPr>
          <a:lstStyle/>
          <a:p>
            <a:pPr>
              <a:lnSpc>
                <a:spcPts val="1500"/>
              </a:lnSpc>
            </a:pPr>
            <a:r>
              <a:rPr lang="en-US" sz="1600" b="1" dirty="0">
                <a:solidFill>
                  <a:schemeClr val="bg1"/>
                </a:solidFill>
              </a:rPr>
              <a:t>Our Vision</a:t>
            </a:r>
            <a:endParaRPr lang="en-IN" sz="1600" b="1" dirty="0">
              <a:solidFill>
                <a:schemeClr val="bg1"/>
              </a:solidFill>
            </a:endParaRPr>
          </a:p>
        </p:txBody>
      </p:sp>
    </p:spTree>
    <p:extLst>
      <p:ext uri="{BB962C8B-B14F-4D97-AF65-F5344CB8AC3E}">
        <p14:creationId xmlns:p14="http://schemas.microsoft.com/office/powerpoint/2010/main" val="8773304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childTnLst>
                                </p:cTn>
                              </p:par>
                              <p:par>
                                <p:cTn id="18" presetID="14" presetClass="entr" presetSubtype="10" fill="hold"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randombar(horizontal)">
                                      <p:cBhvr>
                                        <p:cTn id="20" dur="500"/>
                                        <p:tgtEl>
                                          <p:spTgt spid="27"/>
                                        </p:tgtEl>
                                      </p:cBhvr>
                                    </p:animEffect>
                                  </p:childTnLst>
                                </p:cTn>
                              </p:par>
                              <p:par>
                                <p:cTn id="21" presetID="14" presetClass="entr" presetSubtype="10" fill="hold" nodeType="with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randombar(horizontal)">
                                      <p:cBhvr>
                                        <p:cTn id="23" dur="500"/>
                                        <p:tgtEl>
                                          <p:spTgt spid="25"/>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randombar(horizontal)">
                                      <p:cBhvr>
                                        <p:cTn id="26" dur="500"/>
                                        <p:tgtEl>
                                          <p:spTgt spid="28"/>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randombar(horizontal)">
                                      <p:cBhvr>
                                        <p:cTn id="2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4" grpId="0" animBg="1"/>
      <p:bldP spid="26" grpId="0" animBg="1"/>
      <p:bldP spid="28" grpId="0"/>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B4E1034-38BB-C0BF-C948-96ED3897CED9}"/>
              </a:ext>
            </a:extLst>
          </p:cNvPr>
          <p:cNvSpPr/>
          <p:nvPr/>
        </p:nvSpPr>
        <p:spPr>
          <a:xfrm>
            <a:off x="0" y="-44239"/>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6" name="Picture 5">
            <a:extLst>
              <a:ext uri="{FF2B5EF4-FFF2-40B4-BE49-F238E27FC236}">
                <a16:creationId xmlns:a16="http://schemas.microsoft.com/office/drawing/2014/main" id="{91590B67-BAE8-1A6A-64B8-A2C1002956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grpSp>
        <p:nvGrpSpPr>
          <p:cNvPr id="20" name="Group 19">
            <a:extLst>
              <a:ext uri="{FF2B5EF4-FFF2-40B4-BE49-F238E27FC236}">
                <a16:creationId xmlns:a16="http://schemas.microsoft.com/office/drawing/2014/main" id="{5901B10B-4241-98D4-756B-7ADC5BD8183F}"/>
              </a:ext>
            </a:extLst>
          </p:cNvPr>
          <p:cNvGrpSpPr/>
          <p:nvPr/>
        </p:nvGrpSpPr>
        <p:grpSpPr>
          <a:xfrm>
            <a:off x="2039870" y="154014"/>
            <a:ext cx="2531358" cy="276999"/>
            <a:chOff x="1856284" y="154014"/>
            <a:chExt cx="2323515" cy="276999"/>
          </a:xfrm>
        </p:grpSpPr>
        <p:sp>
          <p:nvSpPr>
            <p:cNvPr id="13" name="TextBox 12">
              <a:extLst>
                <a:ext uri="{FF2B5EF4-FFF2-40B4-BE49-F238E27FC236}">
                  <a16:creationId xmlns:a16="http://schemas.microsoft.com/office/drawing/2014/main" id="{FC39A53B-8C62-DFE1-1BDC-5592A3C37B22}"/>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14" name="TextBox 13">
              <a:extLst>
                <a:ext uri="{FF2B5EF4-FFF2-40B4-BE49-F238E27FC236}">
                  <a16:creationId xmlns:a16="http://schemas.microsoft.com/office/drawing/2014/main" id="{ED8B50D3-18F3-4FBD-C327-61ECE4BF498C}"/>
                </a:ext>
              </a:extLst>
            </p:cNvPr>
            <p:cNvSpPr txBox="1"/>
            <p:nvPr/>
          </p:nvSpPr>
          <p:spPr>
            <a:xfrm>
              <a:off x="2526029" y="154014"/>
              <a:ext cx="1653770" cy="276999"/>
            </a:xfrm>
            <a:prstGeom prst="rect">
              <a:avLst/>
            </a:prstGeom>
            <a:noFill/>
          </p:spPr>
          <p:txBody>
            <a:bodyPr wrap="square" rtlCol="0">
              <a:spAutoFit/>
            </a:bodyPr>
            <a:lstStyle/>
            <a:p>
              <a:r>
                <a:rPr lang="en-US" sz="1200" b="1" dirty="0">
                  <a:solidFill>
                    <a:schemeClr val="bg1"/>
                  </a:solidFill>
                  <a:latin typeface="Helvetica" pitchFamily="2"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b="1" dirty="0">
                  <a:solidFill>
                    <a:schemeClr val="bg1"/>
                  </a:solidFill>
                  <a:latin typeface="Helvetica" pitchFamily="2" charset="0"/>
                  <a:cs typeface="FUTURA MEDIUM" panose="020B0602020204020303" pitchFamily="34" charset="-79"/>
                </a:rPr>
                <a:t>Questions</a:t>
              </a:r>
            </a:p>
          </p:txBody>
        </p:sp>
      </p:grpSp>
      <p:sp>
        <p:nvSpPr>
          <p:cNvPr id="3" name="TextBox 2">
            <a:extLst>
              <a:ext uri="{FF2B5EF4-FFF2-40B4-BE49-F238E27FC236}">
                <a16:creationId xmlns:a16="http://schemas.microsoft.com/office/drawing/2014/main" id="{9D275FEF-5B67-37D7-D6AD-866804FEBF17}"/>
              </a:ext>
            </a:extLst>
          </p:cNvPr>
          <p:cNvSpPr txBox="1"/>
          <p:nvPr/>
        </p:nvSpPr>
        <p:spPr>
          <a:xfrm>
            <a:off x="1019935" y="1289075"/>
            <a:ext cx="2423656" cy="369332"/>
          </a:xfrm>
          <a:prstGeom prst="rect">
            <a:avLst/>
          </a:prstGeom>
          <a:noFill/>
        </p:spPr>
        <p:txBody>
          <a:bodyPr wrap="square">
            <a:spAutoFit/>
          </a:bodyPr>
          <a:lstStyle/>
          <a:p>
            <a:r>
              <a:rPr lang="en-US" sz="1800" b="1" dirty="0">
                <a:solidFill>
                  <a:srgbClr val="C00000"/>
                </a:solidFill>
                <a:effectLst/>
                <a:latin typeface="Aptos" panose="020B0004020202020204" pitchFamily="34" charset="0"/>
                <a:ea typeface="Aptos" panose="020B0004020202020204" pitchFamily="34" charset="0"/>
                <a:cs typeface="Aptos" panose="020B0004020202020204" pitchFamily="34" charset="0"/>
              </a:rPr>
              <a:t>Business Questions</a:t>
            </a:r>
            <a:endParaRPr lang="en-US" dirty="0">
              <a:solidFill>
                <a:srgbClr val="C00000"/>
              </a:solidFill>
            </a:endParaRPr>
          </a:p>
        </p:txBody>
      </p:sp>
      <p:sp>
        <p:nvSpPr>
          <p:cNvPr id="7" name="Rectangle: Rounded Corners 6">
            <a:extLst>
              <a:ext uri="{FF2B5EF4-FFF2-40B4-BE49-F238E27FC236}">
                <a16:creationId xmlns:a16="http://schemas.microsoft.com/office/drawing/2014/main" id="{1822F551-0254-3478-AB01-4E7DA6B863F4}"/>
              </a:ext>
            </a:extLst>
          </p:cNvPr>
          <p:cNvSpPr/>
          <p:nvPr/>
        </p:nvSpPr>
        <p:spPr>
          <a:xfrm>
            <a:off x="1019935" y="1917970"/>
            <a:ext cx="1618034" cy="1215957"/>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Content Distribution</a:t>
            </a:r>
          </a:p>
        </p:txBody>
      </p:sp>
      <p:sp>
        <p:nvSpPr>
          <p:cNvPr id="8" name="Rectangle: Rounded Corners 7">
            <a:extLst>
              <a:ext uri="{FF2B5EF4-FFF2-40B4-BE49-F238E27FC236}">
                <a16:creationId xmlns:a16="http://schemas.microsoft.com/office/drawing/2014/main" id="{B69A6B50-C3E9-3329-5321-BA98AA81B165}"/>
              </a:ext>
            </a:extLst>
          </p:cNvPr>
          <p:cNvSpPr/>
          <p:nvPr/>
        </p:nvSpPr>
        <p:spPr>
          <a:xfrm>
            <a:off x="7566829" y="1939042"/>
            <a:ext cx="2173518" cy="1215957"/>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Global Netflix Subscriptions</a:t>
            </a:r>
          </a:p>
        </p:txBody>
      </p:sp>
      <p:sp>
        <p:nvSpPr>
          <p:cNvPr id="9" name="Rectangle: Rounded Corners 8">
            <a:extLst>
              <a:ext uri="{FF2B5EF4-FFF2-40B4-BE49-F238E27FC236}">
                <a16:creationId xmlns:a16="http://schemas.microsoft.com/office/drawing/2014/main" id="{FDFFB94F-EF45-D7C8-AED8-EA4512DEE3EB}"/>
              </a:ext>
            </a:extLst>
          </p:cNvPr>
          <p:cNvSpPr/>
          <p:nvPr/>
        </p:nvSpPr>
        <p:spPr>
          <a:xfrm>
            <a:off x="3298357" y="1917969"/>
            <a:ext cx="1618034" cy="1215957"/>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Seasonal Additions</a:t>
            </a:r>
          </a:p>
        </p:txBody>
      </p:sp>
      <p:sp>
        <p:nvSpPr>
          <p:cNvPr id="10" name="Rectangle: Rounded Corners 9">
            <a:extLst>
              <a:ext uri="{FF2B5EF4-FFF2-40B4-BE49-F238E27FC236}">
                <a16:creationId xmlns:a16="http://schemas.microsoft.com/office/drawing/2014/main" id="{5D22B681-E944-50BC-8155-21348085DD61}"/>
              </a:ext>
            </a:extLst>
          </p:cNvPr>
          <p:cNvSpPr/>
          <p:nvPr/>
        </p:nvSpPr>
        <p:spPr>
          <a:xfrm>
            <a:off x="9962803" y="3895342"/>
            <a:ext cx="1613582" cy="1215955"/>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subscription plan </a:t>
            </a:r>
            <a:endParaRPr lang="en-US" dirty="0"/>
          </a:p>
        </p:txBody>
      </p:sp>
      <p:sp>
        <p:nvSpPr>
          <p:cNvPr id="11" name="Rectangle: Rounded Corners 10">
            <a:extLst>
              <a:ext uri="{FF2B5EF4-FFF2-40B4-BE49-F238E27FC236}">
                <a16:creationId xmlns:a16="http://schemas.microsoft.com/office/drawing/2014/main" id="{035FB54B-4F8C-6EB8-BC81-BF3E591CB14A}"/>
              </a:ext>
            </a:extLst>
          </p:cNvPr>
          <p:cNvSpPr/>
          <p:nvPr/>
        </p:nvSpPr>
        <p:spPr>
          <a:xfrm>
            <a:off x="5588729" y="1939042"/>
            <a:ext cx="1618034" cy="1215955"/>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Genre Analysis</a:t>
            </a:r>
          </a:p>
        </p:txBody>
      </p:sp>
      <p:sp>
        <p:nvSpPr>
          <p:cNvPr id="12" name="Rectangle: Rounded Corners 11">
            <a:extLst>
              <a:ext uri="{FF2B5EF4-FFF2-40B4-BE49-F238E27FC236}">
                <a16:creationId xmlns:a16="http://schemas.microsoft.com/office/drawing/2014/main" id="{712A241C-A5BF-3515-BDD1-B36DC768196C}"/>
              </a:ext>
            </a:extLst>
          </p:cNvPr>
          <p:cNvSpPr/>
          <p:nvPr/>
        </p:nvSpPr>
        <p:spPr>
          <a:xfrm>
            <a:off x="7566829" y="3945685"/>
            <a:ext cx="2173519" cy="1215957"/>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Optimizing Netflix Recommendations Using Cast Insights</a:t>
            </a:r>
          </a:p>
        </p:txBody>
      </p:sp>
      <p:sp>
        <p:nvSpPr>
          <p:cNvPr id="18" name="Rectangle: Rounded Corners 17">
            <a:extLst>
              <a:ext uri="{FF2B5EF4-FFF2-40B4-BE49-F238E27FC236}">
                <a16:creationId xmlns:a16="http://schemas.microsoft.com/office/drawing/2014/main" id="{8FE65BD4-5CD4-4956-7EBB-036167427025}"/>
              </a:ext>
            </a:extLst>
          </p:cNvPr>
          <p:cNvSpPr/>
          <p:nvPr/>
        </p:nvSpPr>
        <p:spPr>
          <a:xfrm>
            <a:off x="9962803" y="1917968"/>
            <a:ext cx="1613582" cy="1215957"/>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Country-Based Availability</a:t>
            </a:r>
          </a:p>
        </p:txBody>
      </p:sp>
      <p:sp>
        <p:nvSpPr>
          <p:cNvPr id="21" name="Rectangle: Rounded Corners 20">
            <a:extLst>
              <a:ext uri="{FF2B5EF4-FFF2-40B4-BE49-F238E27FC236}">
                <a16:creationId xmlns:a16="http://schemas.microsoft.com/office/drawing/2014/main" id="{AFB0E855-D3AD-113F-8941-3839F2DAE35A}"/>
              </a:ext>
            </a:extLst>
          </p:cNvPr>
          <p:cNvSpPr/>
          <p:nvPr/>
        </p:nvSpPr>
        <p:spPr>
          <a:xfrm>
            <a:off x="1019935" y="4020818"/>
            <a:ext cx="1606084" cy="1215955"/>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Yearly Title Growth</a:t>
            </a:r>
          </a:p>
        </p:txBody>
      </p:sp>
      <p:sp>
        <p:nvSpPr>
          <p:cNvPr id="22" name="Rectangle: Rounded Corners 21">
            <a:extLst>
              <a:ext uri="{FF2B5EF4-FFF2-40B4-BE49-F238E27FC236}">
                <a16:creationId xmlns:a16="http://schemas.microsoft.com/office/drawing/2014/main" id="{01E46E34-3304-ADCF-28D0-8A5CD51CDEE5}"/>
              </a:ext>
            </a:extLst>
          </p:cNvPr>
          <p:cNvSpPr/>
          <p:nvPr/>
        </p:nvSpPr>
        <p:spPr>
          <a:xfrm>
            <a:off x="3302809" y="4020818"/>
            <a:ext cx="1613582" cy="1215959"/>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Content Ratings</a:t>
            </a:r>
          </a:p>
        </p:txBody>
      </p:sp>
      <p:sp>
        <p:nvSpPr>
          <p:cNvPr id="23" name="Rectangle: Rounded Corners 22">
            <a:extLst>
              <a:ext uri="{FF2B5EF4-FFF2-40B4-BE49-F238E27FC236}">
                <a16:creationId xmlns:a16="http://schemas.microsoft.com/office/drawing/2014/main" id="{3D57CA62-6DF6-6C87-E091-937E3863E4D7}"/>
              </a:ext>
            </a:extLst>
          </p:cNvPr>
          <p:cNvSpPr/>
          <p:nvPr/>
        </p:nvSpPr>
        <p:spPr>
          <a:xfrm>
            <a:off x="5546002" y="4020818"/>
            <a:ext cx="1703488" cy="1215958"/>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Director Consistency</a:t>
            </a:r>
          </a:p>
        </p:txBody>
      </p:sp>
      <p:sp>
        <p:nvSpPr>
          <p:cNvPr id="2" name="TextBox 1">
            <a:extLst>
              <a:ext uri="{FF2B5EF4-FFF2-40B4-BE49-F238E27FC236}">
                <a16:creationId xmlns:a16="http://schemas.microsoft.com/office/drawing/2014/main" id="{2854E4D5-8436-0ACC-BC5D-CF710F1DA09F}"/>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sp>
        <p:nvSpPr>
          <p:cNvPr id="4" name="TextBox 3">
            <a:extLst>
              <a:ext uri="{FF2B5EF4-FFF2-40B4-BE49-F238E27FC236}">
                <a16:creationId xmlns:a16="http://schemas.microsoft.com/office/drawing/2014/main" id="{7A085C23-ED06-F5BB-7C92-8016845B8257}"/>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15" name="TextBox 14">
            <a:extLst>
              <a:ext uri="{FF2B5EF4-FFF2-40B4-BE49-F238E27FC236}">
                <a16:creationId xmlns:a16="http://schemas.microsoft.com/office/drawing/2014/main" id="{5E3F76CD-AB52-19CC-2C73-C3C628FF8458}"/>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24" name="TextBox 23">
            <a:extLst>
              <a:ext uri="{FF2B5EF4-FFF2-40B4-BE49-F238E27FC236}">
                <a16:creationId xmlns:a16="http://schemas.microsoft.com/office/drawing/2014/main" id="{7287FC44-94F7-5406-99F2-C9EFCD22AE25}"/>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solidFill>
                  <a:schemeClr val="bg1">
                    <a:alpha val="76201"/>
                  </a:schemeClr>
                </a:solidFill>
                <a:latin typeface="Helvetica Light" panose="020B0403020202020204" pitchFamily="34" charset="0"/>
                <a:cs typeface="Futura Medium" panose="020B0602020204020303" pitchFamily="34" charset="-79"/>
              </a:rPr>
              <a:t>Our</a:t>
            </a:r>
            <a:r>
              <a:rPr lang="en-BA" dirty="0"/>
              <a:t> </a:t>
            </a:r>
            <a:r>
              <a:rPr lang="en-BA" dirty="0">
                <a:solidFill>
                  <a:schemeClr val="bg1">
                    <a:alpha val="76201"/>
                  </a:schemeClr>
                </a:solidFill>
                <a:latin typeface="Helvetica Light" panose="020B0403020202020204" pitchFamily="34" charset="0"/>
                <a:cs typeface="Futura Medium" panose="020B0602020204020303" pitchFamily="34" charset="-79"/>
              </a:rPr>
              <a:t>stats</a:t>
            </a:r>
          </a:p>
        </p:txBody>
      </p:sp>
    </p:spTree>
    <p:extLst>
      <p:ext uri="{BB962C8B-B14F-4D97-AF65-F5344CB8AC3E}">
        <p14:creationId xmlns:p14="http://schemas.microsoft.com/office/powerpoint/2010/main" val="32378719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10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1500"/>
                            </p:stCondLst>
                            <p:childTnLst>
                              <p:par>
                                <p:cTn id="10" presetID="2" presetClass="entr" presetSubtype="4" fill="hold" grpId="0" nodeType="afterEffect">
                                  <p:stCondLst>
                                    <p:cond delay="110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115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120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ppt_x"/>
                                          </p:val>
                                        </p:tav>
                                        <p:tav tm="100000">
                                          <p:val>
                                            <p:strVal val="#ppt_x"/>
                                          </p:val>
                                        </p:tav>
                                      </p:tavLst>
                                    </p:anim>
                                    <p:anim calcmode="lin" valueType="num">
                                      <p:cBhvr additive="base">
                                        <p:cTn id="21" dur="500" fill="hold"/>
                                        <p:tgtEl>
                                          <p:spTgt spid="10"/>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125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ppt_x"/>
                                          </p:val>
                                        </p:tav>
                                        <p:tav tm="100000">
                                          <p:val>
                                            <p:strVal val="#ppt_x"/>
                                          </p:val>
                                        </p:tav>
                                      </p:tavLst>
                                    </p:anim>
                                    <p:anim calcmode="lin" valueType="num">
                                      <p:cBhvr additive="base">
                                        <p:cTn id="25" dur="500" fill="hold"/>
                                        <p:tgtEl>
                                          <p:spTgt spid="11"/>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130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500" fill="hold"/>
                                        <p:tgtEl>
                                          <p:spTgt spid="12"/>
                                        </p:tgtEl>
                                        <p:attrNameLst>
                                          <p:attrName>ppt_x</p:attrName>
                                        </p:attrNameLst>
                                      </p:cBhvr>
                                      <p:tavLst>
                                        <p:tav tm="0">
                                          <p:val>
                                            <p:strVal val="#ppt_x"/>
                                          </p:val>
                                        </p:tav>
                                        <p:tav tm="100000">
                                          <p:val>
                                            <p:strVal val="#ppt_x"/>
                                          </p:val>
                                        </p:tav>
                                      </p:tavLst>
                                    </p:anim>
                                    <p:anim calcmode="lin" valueType="num">
                                      <p:cBhvr additive="base">
                                        <p:cTn id="29" dur="500" fill="hold"/>
                                        <p:tgtEl>
                                          <p:spTgt spid="12"/>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130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ppt_x"/>
                                          </p:val>
                                        </p:tav>
                                        <p:tav tm="100000">
                                          <p:val>
                                            <p:strVal val="#ppt_x"/>
                                          </p:val>
                                        </p:tav>
                                      </p:tavLst>
                                    </p:anim>
                                    <p:anim calcmode="lin" valueType="num">
                                      <p:cBhvr additive="base">
                                        <p:cTn id="33" dur="500" fill="hold"/>
                                        <p:tgtEl>
                                          <p:spTgt spid="8"/>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1350"/>
                                  </p:stCondLst>
                                  <p:childTnLst>
                                    <p:set>
                                      <p:cBhvr>
                                        <p:cTn id="35" dur="1" fill="hold">
                                          <p:stCondLst>
                                            <p:cond delay="0"/>
                                          </p:stCondLst>
                                        </p:cTn>
                                        <p:tgtEl>
                                          <p:spTgt spid="18"/>
                                        </p:tgtEl>
                                        <p:attrNameLst>
                                          <p:attrName>style.visibility</p:attrName>
                                        </p:attrNameLst>
                                      </p:cBhvr>
                                      <p:to>
                                        <p:strVal val="visible"/>
                                      </p:to>
                                    </p:set>
                                    <p:anim calcmode="lin" valueType="num">
                                      <p:cBhvr additive="base">
                                        <p:cTn id="36" dur="500" fill="hold"/>
                                        <p:tgtEl>
                                          <p:spTgt spid="18"/>
                                        </p:tgtEl>
                                        <p:attrNameLst>
                                          <p:attrName>ppt_x</p:attrName>
                                        </p:attrNameLst>
                                      </p:cBhvr>
                                      <p:tavLst>
                                        <p:tav tm="0">
                                          <p:val>
                                            <p:strVal val="#ppt_x"/>
                                          </p:val>
                                        </p:tav>
                                        <p:tav tm="100000">
                                          <p:val>
                                            <p:strVal val="#ppt_x"/>
                                          </p:val>
                                        </p:tav>
                                      </p:tavLst>
                                    </p:anim>
                                    <p:anim calcmode="lin" valueType="num">
                                      <p:cBhvr additive="base">
                                        <p:cTn id="37" dur="500" fill="hold"/>
                                        <p:tgtEl>
                                          <p:spTgt spid="18"/>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1400"/>
                                  </p:stCondLst>
                                  <p:childTnLst>
                                    <p:set>
                                      <p:cBhvr>
                                        <p:cTn id="39" dur="1" fill="hold">
                                          <p:stCondLst>
                                            <p:cond delay="0"/>
                                          </p:stCondLst>
                                        </p:cTn>
                                        <p:tgtEl>
                                          <p:spTgt spid="21"/>
                                        </p:tgtEl>
                                        <p:attrNameLst>
                                          <p:attrName>style.visibility</p:attrName>
                                        </p:attrNameLst>
                                      </p:cBhvr>
                                      <p:to>
                                        <p:strVal val="visible"/>
                                      </p:to>
                                    </p:set>
                                    <p:anim calcmode="lin" valueType="num">
                                      <p:cBhvr additive="base">
                                        <p:cTn id="40" dur="500" fill="hold"/>
                                        <p:tgtEl>
                                          <p:spTgt spid="21"/>
                                        </p:tgtEl>
                                        <p:attrNameLst>
                                          <p:attrName>ppt_x</p:attrName>
                                        </p:attrNameLst>
                                      </p:cBhvr>
                                      <p:tavLst>
                                        <p:tav tm="0">
                                          <p:val>
                                            <p:strVal val="#ppt_x"/>
                                          </p:val>
                                        </p:tav>
                                        <p:tav tm="100000">
                                          <p:val>
                                            <p:strVal val="#ppt_x"/>
                                          </p:val>
                                        </p:tav>
                                      </p:tavLst>
                                    </p:anim>
                                    <p:anim calcmode="lin" valueType="num">
                                      <p:cBhvr additive="base">
                                        <p:cTn id="41" dur="500" fill="hold"/>
                                        <p:tgtEl>
                                          <p:spTgt spid="21"/>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1450"/>
                                  </p:stCondLst>
                                  <p:childTnLst>
                                    <p:set>
                                      <p:cBhvr>
                                        <p:cTn id="43" dur="1" fill="hold">
                                          <p:stCondLst>
                                            <p:cond delay="0"/>
                                          </p:stCondLst>
                                        </p:cTn>
                                        <p:tgtEl>
                                          <p:spTgt spid="22"/>
                                        </p:tgtEl>
                                        <p:attrNameLst>
                                          <p:attrName>style.visibility</p:attrName>
                                        </p:attrNameLst>
                                      </p:cBhvr>
                                      <p:to>
                                        <p:strVal val="visible"/>
                                      </p:to>
                                    </p:set>
                                    <p:anim calcmode="lin" valueType="num">
                                      <p:cBhvr additive="base">
                                        <p:cTn id="44" dur="500" fill="hold"/>
                                        <p:tgtEl>
                                          <p:spTgt spid="22"/>
                                        </p:tgtEl>
                                        <p:attrNameLst>
                                          <p:attrName>ppt_x</p:attrName>
                                        </p:attrNameLst>
                                      </p:cBhvr>
                                      <p:tavLst>
                                        <p:tav tm="0">
                                          <p:val>
                                            <p:strVal val="#ppt_x"/>
                                          </p:val>
                                        </p:tav>
                                        <p:tav tm="100000">
                                          <p:val>
                                            <p:strVal val="#ppt_x"/>
                                          </p:val>
                                        </p:tav>
                                      </p:tavLst>
                                    </p:anim>
                                    <p:anim calcmode="lin" valueType="num">
                                      <p:cBhvr additive="base">
                                        <p:cTn id="45" dur="500" fill="hold"/>
                                        <p:tgtEl>
                                          <p:spTgt spid="22"/>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1500"/>
                                  </p:stCondLst>
                                  <p:childTnLst>
                                    <p:set>
                                      <p:cBhvr>
                                        <p:cTn id="47" dur="1" fill="hold">
                                          <p:stCondLst>
                                            <p:cond delay="0"/>
                                          </p:stCondLst>
                                        </p:cTn>
                                        <p:tgtEl>
                                          <p:spTgt spid="23"/>
                                        </p:tgtEl>
                                        <p:attrNameLst>
                                          <p:attrName>style.visibility</p:attrName>
                                        </p:attrNameLst>
                                      </p:cBhvr>
                                      <p:to>
                                        <p:strVal val="visible"/>
                                      </p:to>
                                    </p:set>
                                    <p:anim calcmode="lin" valueType="num">
                                      <p:cBhvr additive="base">
                                        <p:cTn id="48" dur="500" fill="hold"/>
                                        <p:tgtEl>
                                          <p:spTgt spid="23"/>
                                        </p:tgtEl>
                                        <p:attrNameLst>
                                          <p:attrName>ppt_x</p:attrName>
                                        </p:attrNameLst>
                                      </p:cBhvr>
                                      <p:tavLst>
                                        <p:tav tm="0">
                                          <p:val>
                                            <p:strVal val="#ppt_x"/>
                                          </p:val>
                                        </p:tav>
                                        <p:tav tm="100000">
                                          <p:val>
                                            <p:strVal val="#ppt_x"/>
                                          </p:val>
                                        </p:tav>
                                      </p:tavLst>
                                    </p:anim>
                                    <p:anim calcmode="lin" valueType="num">
                                      <p:cBhvr additive="base">
                                        <p:cTn id="49"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animBg="1"/>
      <p:bldP spid="8" grpId="0" animBg="1"/>
      <p:bldP spid="9" grpId="0" animBg="1"/>
      <p:bldP spid="10" grpId="0" animBg="1"/>
      <p:bldP spid="11" grpId="0" animBg="1"/>
      <p:bldP spid="12" grpId="0" animBg="1"/>
      <p:bldP spid="18" grpId="0" animBg="1"/>
      <p:bldP spid="21" grpId="0" animBg="1"/>
      <p:bldP spid="22" grpId="0" animBg="1"/>
      <p:bldP spid="2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B4E1034-38BB-C0BF-C948-96ED3897CED9}"/>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6" name="Picture 5">
            <a:extLst>
              <a:ext uri="{FF2B5EF4-FFF2-40B4-BE49-F238E27FC236}">
                <a16:creationId xmlns:a16="http://schemas.microsoft.com/office/drawing/2014/main" id="{91590B67-BAE8-1A6A-64B8-A2C1002956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2" name="Rectangle: Rounded Corners 1">
            <a:extLst>
              <a:ext uri="{FF2B5EF4-FFF2-40B4-BE49-F238E27FC236}">
                <a16:creationId xmlns:a16="http://schemas.microsoft.com/office/drawing/2014/main" id="{2D35C745-11BC-E73C-4273-7BEAD8128A34}"/>
              </a:ext>
            </a:extLst>
          </p:cNvPr>
          <p:cNvSpPr/>
          <p:nvPr/>
        </p:nvSpPr>
        <p:spPr>
          <a:xfrm>
            <a:off x="588344" y="1210613"/>
            <a:ext cx="2871129" cy="584617"/>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Content Distribution</a:t>
            </a:r>
          </a:p>
        </p:txBody>
      </p:sp>
      <p:sp>
        <p:nvSpPr>
          <p:cNvPr id="27" name="Rectangle: Rounded Corners 26">
            <a:extLst>
              <a:ext uri="{FF2B5EF4-FFF2-40B4-BE49-F238E27FC236}">
                <a16:creationId xmlns:a16="http://schemas.microsoft.com/office/drawing/2014/main" id="{121EC20B-A94F-ECFC-939F-F68D25BB875F}"/>
              </a:ext>
            </a:extLst>
          </p:cNvPr>
          <p:cNvSpPr/>
          <p:nvPr/>
        </p:nvSpPr>
        <p:spPr>
          <a:xfrm>
            <a:off x="523927" y="2421227"/>
            <a:ext cx="6265979" cy="2674082"/>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To inform strategic content acquisition and marketing efforts, we can analyze the content distribution, revealing the percentage of Netflix’s library comprised of TV shows versus movies, thereby guiding decisions on future investments in content.</a:t>
            </a:r>
            <a:endParaRPr lang="en-US" sz="1400" dirty="0"/>
          </a:p>
        </p:txBody>
      </p:sp>
      <p:sp>
        <p:nvSpPr>
          <p:cNvPr id="3" name="TextBox 2">
            <a:extLst>
              <a:ext uri="{FF2B5EF4-FFF2-40B4-BE49-F238E27FC236}">
                <a16:creationId xmlns:a16="http://schemas.microsoft.com/office/drawing/2014/main" id="{E774B34E-90A4-0432-A9F3-2DF7AA76E46A}"/>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grpSp>
        <p:nvGrpSpPr>
          <p:cNvPr id="22" name="Group 21">
            <a:extLst>
              <a:ext uri="{FF2B5EF4-FFF2-40B4-BE49-F238E27FC236}">
                <a16:creationId xmlns:a16="http://schemas.microsoft.com/office/drawing/2014/main" id="{A78FDCD6-C6C7-0413-D3E9-87A7E8FFD35B}"/>
              </a:ext>
            </a:extLst>
          </p:cNvPr>
          <p:cNvGrpSpPr/>
          <p:nvPr/>
        </p:nvGrpSpPr>
        <p:grpSpPr>
          <a:xfrm>
            <a:off x="2039870" y="154014"/>
            <a:ext cx="2531358" cy="276999"/>
            <a:chOff x="1856284" y="154014"/>
            <a:chExt cx="2323515" cy="276999"/>
          </a:xfrm>
        </p:grpSpPr>
        <p:sp>
          <p:nvSpPr>
            <p:cNvPr id="23" name="TextBox 22">
              <a:extLst>
                <a:ext uri="{FF2B5EF4-FFF2-40B4-BE49-F238E27FC236}">
                  <a16:creationId xmlns:a16="http://schemas.microsoft.com/office/drawing/2014/main" id="{190B70E6-3C65-B0CC-4B6F-B4E318A9DBA5}"/>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24" name="TextBox 23">
              <a:extLst>
                <a:ext uri="{FF2B5EF4-FFF2-40B4-BE49-F238E27FC236}">
                  <a16:creationId xmlns:a16="http://schemas.microsoft.com/office/drawing/2014/main" id="{8E7F793F-E176-3C0A-6254-0DFAEC833396}"/>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25" name="TextBox 24">
            <a:extLst>
              <a:ext uri="{FF2B5EF4-FFF2-40B4-BE49-F238E27FC236}">
                <a16:creationId xmlns:a16="http://schemas.microsoft.com/office/drawing/2014/main" id="{AC4261EC-29A7-071B-D362-531C4A943188}"/>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28" name="TextBox 27">
            <a:extLst>
              <a:ext uri="{FF2B5EF4-FFF2-40B4-BE49-F238E27FC236}">
                <a16:creationId xmlns:a16="http://schemas.microsoft.com/office/drawing/2014/main" id="{F03F39E2-8E21-C608-17D1-56FEAB12B12E}"/>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29" name="TextBox 28">
            <a:extLst>
              <a:ext uri="{FF2B5EF4-FFF2-40B4-BE49-F238E27FC236}">
                <a16:creationId xmlns:a16="http://schemas.microsoft.com/office/drawing/2014/main" id="{3FFDC030-3E6F-A329-BD6D-122125615658}"/>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graphicFrame>
        <p:nvGraphicFramePr>
          <p:cNvPr id="4" name="Chart 3">
            <a:extLst>
              <a:ext uri="{FF2B5EF4-FFF2-40B4-BE49-F238E27FC236}">
                <a16:creationId xmlns:a16="http://schemas.microsoft.com/office/drawing/2014/main" id="{EE6FF518-EBE6-99F2-3E7D-8BE2DB1EDE45}"/>
              </a:ext>
            </a:extLst>
          </p:cNvPr>
          <p:cNvGraphicFramePr/>
          <p:nvPr>
            <p:extLst>
              <p:ext uri="{D42A27DB-BD31-4B8C-83A1-F6EECF244321}">
                <p14:modId xmlns:p14="http://schemas.microsoft.com/office/powerpoint/2010/main" val="4289413538"/>
              </p:ext>
            </p:extLst>
          </p:nvPr>
        </p:nvGraphicFramePr>
        <p:xfrm>
          <a:off x="7147124" y="2216343"/>
          <a:ext cx="4313012" cy="308384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96671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7" grpId="0" animBg="1"/>
      <p:bldGraphic spid="4"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8FAEC1-321D-267E-86A8-DB1BE5CA1EA8}"/>
              </a:ext>
            </a:extLst>
          </p:cNvPr>
          <p:cNvSpPr/>
          <p:nvPr/>
        </p:nvSpPr>
        <p:spPr>
          <a:xfrm>
            <a:off x="0" y="56737"/>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5" name="Picture 4">
            <a:extLst>
              <a:ext uri="{FF2B5EF4-FFF2-40B4-BE49-F238E27FC236}">
                <a16:creationId xmlns:a16="http://schemas.microsoft.com/office/drawing/2014/main" id="{CCDCECB1-8C24-E7B1-5CF2-6EEC428ED0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2" name="Rectangle: Rounded Corners 1">
            <a:extLst>
              <a:ext uri="{FF2B5EF4-FFF2-40B4-BE49-F238E27FC236}">
                <a16:creationId xmlns:a16="http://schemas.microsoft.com/office/drawing/2014/main" id="{A77D4B0F-12BE-4349-0603-7EEFE8E88F20}"/>
              </a:ext>
            </a:extLst>
          </p:cNvPr>
          <p:cNvSpPr/>
          <p:nvPr/>
        </p:nvSpPr>
        <p:spPr>
          <a:xfrm>
            <a:off x="588344" y="1138137"/>
            <a:ext cx="2990314" cy="584616"/>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Seasonal Additions</a:t>
            </a:r>
          </a:p>
        </p:txBody>
      </p:sp>
      <p:sp>
        <p:nvSpPr>
          <p:cNvPr id="3" name="Rectangle: Rounded Corners 2">
            <a:extLst>
              <a:ext uri="{FF2B5EF4-FFF2-40B4-BE49-F238E27FC236}">
                <a16:creationId xmlns:a16="http://schemas.microsoft.com/office/drawing/2014/main" id="{83EA2897-DC5C-ABE8-B527-043E5C43698D}"/>
              </a:ext>
            </a:extLst>
          </p:cNvPr>
          <p:cNvSpPr/>
          <p:nvPr/>
        </p:nvSpPr>
        <p:spPr>
          <a:xfrm>
            <a:off x="265509" y="3038822"/>
            <a:ext cx="6626297" cy="2526213"/>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Understanding the seasonal trends in TV show additions allows for better content planning and marketing campaigns, ensuring that Netflix optimally aligns its releases with viewer engagement patterns throughout the year.</a:t>
            </a:r>
            <a:endParaRPr lang="en-US" sz="1200" dirty="0"/>
          </a:p>
        </p:txBody>
      </p:sp>
      <p:graphicFrame>
        <p:nvGraphicFramePr>
          <p:cNvPr id="15" name="Chart 14">
            <a:extLst>
              <a:ext uri="{FF2B5EF4-FFF2-40B4-BE49-F238E27FC236}">
                <a16:creationId xmlns:a16="http://schemas.microsoft.com/office/drawing/2014/main" id="{C3A99B95-1FFB-AA26-3A4A-746B34B122DA}"/>
              </a:ext>
            </a:extLst>
          </p:cNvPr>
          <p:cNvGraphicFramePr/>
          <p:nvPr>
            <p:extLst>
              <p:ext uri="{D42A27DB-BD31-4B8C-83A1-F6EECF244321}">
                <p14:modId xmlns:p14="http://schemas.microsoft.com/office/powerpoint/2010/main" val="2037375748"/>
              </p:ext>
            </p:extLst>
          </p:nvPr>
        </p:nvGraphicFramePr>
        <p:xfrm>
          <a:off x="7485013" y="2664522"/>
          <a:ext cx="3827653" cy="3274815"/>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315AFBA8-8229-001F-BD04-BA3625641008}"/>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grpSp>
        <p:nvGrpSpPr>
          <p:cNvPr id="16" name="Group 15">
            <a:extLst>
              <a:ext uri="{FF2B5EF4-FFF2-40B4-BE49-F238E27FC236}">
                <a16:creationId xmlns:a16="http://schemas.microsoft.com/office/drawing/2014/main" id="{36F6DB2C-8C6F-2747-A9D8-B999E3FDE559}"/>
              </a:ext>
            </a:extLst>
          </p:cNvPr>
          <p:cNvGrpSpPr/>
          <p:nvPr/>
        </p:nvGrpSpPr>
        <p:grpSpPr>
          <a:xfrm>
            <a:off x="2039870" y="154014"/>
            <a:ext cx="2531358" cy="276999"/>
            <a:chOff x="1856284" y="154014"/>
            <a:chExt cx="2323515" cy="276999"/>
          </a:xfrm>
        </p:grpSpPr>
        <p:sp>
          <p:nvSpPr>
            <p:cNvPr id="17" name="TextBox 16">
              <a:extLst>
                <a:ext uri="{FF2B5EF4-FFF2-40B4-BE49-F238E27FC236}">
                  <a16:creationId xmlns:a16="http://schemas.microsoft.com/office/drawing/2014/main" id="{321AE0B2-DB0D-4B55-0A06-AA69810653CD}"/>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18" name="TextBox 17">
              <a:extLst>
                <a:ext uri="{FF2B5EF4-FFF2-40B4-BE49-F238E27FC236}">
                  <a16:creationId xmlns:a16="http://schemas.microsoft.com/office/drawing/2014/main" id="{F630248D-6A13-E05E-6620-0B38FCEDF11F}"/>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19" name="TextBox 18">
            <a:extLst>
              <a:ext uri="{FF2B5EF4-FFF2-40B4-BE49-F238E27FC236}">
                <a16:creationId xmlns:a16="http://schemas.microsoft.com/office/drawing/2014/main" id="{29EE1DE3-B599-C977-AF5E-FC4BFF89BE6E}"/>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20" name="TextBox 19">
            <a:extLst>
              <a:ext uri="{FF2B5EF4-FFF2-40B4-BE49-F238E27FC236}">
                <a16:creationId xmlns:a16="http://schemas.microsoft.com/office/drawing/2014/main" id="{4D4EDC1E-38D6-2E82-0743-A3B656E64FF2}"/>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21" name="TextBox 20">
            <a:extLst>
              <a:ext uri="{FF2B5EF4-FFF2-40B4-BE49-F238E27FC236}">
                <a16:creationId xmlns:a16="http://schemas.microsoft.com/office/drawing/2014/main" id="{0D530C62-2F85-348E-8520-C4021C5F9D47}"/>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spTree>
    <p:extLst>
      <p:ext uri="{BB962C8B-B14F-4D97-AF65-F5344CB8AC3E}">
        <p14:creationId xmlns:p14="http://schemas.microsoft.com/office/powerpoint/2010/main" val="38053299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20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Graphic spid="15"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91AD685-357F-7625-137A-AA76101AC3D0}"/>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16" name="Picture 15">
            <a:extLst>
              <a:ext uri="{FF2B5EF4-FFF2-40B4-BE49-F238E27FC236}">
                <a16:creationId xmlns:a16="http://schemas.microsoft.com/office/drawing/2014/main" id="{933E8092-C35D-626C-F0F0-4A827FBA5F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2" name="Rectangle: Rounded Corners 1">
            <a:extLst>
              <a:ext uri="{FF2B5EF4-FFF2-40B4-BE49-F238E27FC236}">
                <a16:creationId xmlns:a16="http://schemas.microsoft.com/office/drawing/2014/main" id="{829C0E4F-237B-941B-4AF3-2C1277FAD07B}"/>
              </a:ext>
            </a:extLst>
          </p:cNvPr>
          <p:cNvSpPr/>
          <p:nvPr/>
        </p:nvSpPr>
        <p:spPr>
          <a:xfrm>
            <a:off x="588344" y="877109"/>
            <a:ext cx="2592332" cy="718228"/>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Genre Analysis</a:t>
            </a:r>
          </a:p>
        </p:txBody>
      </p:sp>
      <p:sp>
        <p:nvSpPr>
          <p:cNvPr id="3" name="Rectangle: Rounded Corners 2">
            <a:extLst>
              <a:ext uri="{FF2B5EF4-FFF2-40B4-BE49-F238E27FC236}">
                <a16:creationId xmlns:a16="http://schemas.microsoft.com/office/drawing/2014/main" id="{7C215A43-565D-CD73-6182-CEDADCD819C5}"/>
              </a:ext>
            </a:extLst>
          </p:cNvPr>
          <p:cNvSpPr/>
          <p:nvPr/>
        </p:nvSpPr>
        <p:spPr>
          <a:xfrm>
            <a:off x="230536" y="2189407"/>
            <a:ext cx="5865464" cy="2479185"/>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A genre analysis can inform strategic partnerships with creators and production companies, enabling Netflix to strengthen its offerings in high-demand categories, thus attracting a broader audience.</a:t>
            </a:r>
            <a:endParaRPr lang="en-US" sz="1400" dirty="0"/>
          </a:p>
        </p:txBody>
      </p:sp>
      <p:sp>
        <p:nvSpPr>
          <p:cNvPr id="4" name="TextBox 3">
            <a:extLst>
              <a:ext uri="{FF2B5EF4-FFF2-40B4-BE49-F238E27FC236}">
                <a16:creationId xmlns:a16="http://schemas.microsoft.com/office/drawing/2014/main" id="{B2D7ACB0-8394-C1DF-D62E-157002049124}"/>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grpSp>
        <p:nvGrpSpPr>
          <p:cNvPr id="5" name="Group 4">
            <a:extLst>
              <a:ext uri="{FF2B5EF4-FFF2-40B4-BE49-F238E27FC236}">
                <a16:creationId xmlns:a16="http://schemas.microsoft.com/office/drawing/2014/main" id="{92E03404-3573-11BD-F7ED-D8945905D39D}"/>
              </a:ext>
            </a:extLst>
          </p:cNvPr>
          <p:cNvGrpSpPr/>
          <p:nvPr/>
        </p:nvGrpSpPr>
        <p:grpSpPr>
          <a:xfrm>
            <a:off x="2039870" y="154014"/>
            <a:ext cx="2531358" cy="276999"/>
            <a:chOff x="1856284" y="154014"/>
            <a:chExt cx="2323515" cy="276999"/>
          </a:xfrm>
        </p:grpSpPr>
        <p:sp>
          <p:nvSpPr>
            <p:cNvPr id="6" name="TextBox 5">
              <a:extLst>
                <a:ext uri="{FF2B5EF4-FFF2-40B4-BE49-F238E27FC236}">
                  <a16:creationId xmlns:a16="http://schemas.microsoft.com/office/drawing/2014/main" id="{A30DC5D4-972F-2FEB-5D00-2223AF85ADBD}"/>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7" name="TextBox 6">
              <a:extLst>
                <a:ext uri="{FF2B5EF4-FFF2-40B4-BE49-F238E27FC236}">
                  <a16:creationId xmlns:a16="http://schemas.microsoft.com/office/drawing/2014/main" id="{9D3A2ECA-7053-8165-ACAF-1D822EA6E87E}"/>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8" name="TextBox 7">
            <a:extLst>
              <a:ext uri="{FF2B5EF4-FFF2-40B4-BE49-F238E27FC236}">
                <a16:creationId xmlns:a16="http://schemas.microsoft.com/office/drawing/2014/main" id="{D2F4A313-0F16-3A9D-43F0-9BB30B05CBF5}"/>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9" name="TextBox 8">
            <a:extLst>
              <a:ext uri="{FF2B5EF4-FFF2-40B4-BE49-F238E27FC236}">
                <a16:creationId xmlns:a16="http://schemas.microsoft.com/office/drawing/2014/main" id="{C50C7BB9-85C9-BD46-24FB-D97BE6022864}"/>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10" name="TextBox 9">
            <a:extLst>
              <a:ext uri="{FF2B5EF4-FFF2-40B4-BE49-F238E27FC236}">
                <a16:creationId xmlns:a16="http://schemas.microsoft.com/office/drawing/2014/main" id="{5BDCFF12-5C49-A480-CCD3-7022F9DB8931}"/>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graphicFrame>
        <p:nvGraphicFramePr>
          <p:cNvPr id="11" name="Chart 10">
            <a:extLst>
              <a:ext uri="{FF2B5EF4-FFF2-40B4-BE49-F238E27FC236}">
                <a16:creationId xmlns:a16="http://schemas.microsoft.com/office/drawing/2014/main" id="{D8F8C776-1996-364D-7B46-83C961EB0C56}"/>
              </a:ext>
            </a:extLst>
          </p:cNvPr>
          <p:cNvGraphicFramePr/>
          <p:nvPr>
            <p:extLst>
              <p:ext uri="{D42A27DB-BD31-4B8C-83A1-F6EECF244321}">
                <p14:modId xmlns:p14="http://schemas.microsoft.com/office/powerpoint/2010/main" val="1568988558"/>
              </p:ext>
            </p:extLst>
          </p:nvPr>
        </p:nvGraphicFramePr>
        <p:xfrm>
          <a:off x="6848272" y="1620465"/>
          <a:ext cx="4834648" cy="361707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56634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30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Graphic spid="11"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F192D5E-74C4-7DBC-4C1A-A7B1E223FADC}"/>
              </a:ext>
            </a:extLst>
          </p:cNvPr>
          <p:cNvSpPr/>
          <p:nvPr/>
        </p:nvSpPr>
        <p:spPr>
          <a:xfrm>
            <a:off x="0" y="0"/>
            <a:ext cx="12192000" cy="584616"/>
          </a:xfrm>
          <a:prstGeom prst="rect">
            <a:avLst/>
          </a:prstGeom>
          <a:solidFill>
            <a:srgbClr val="0B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7" name="Picture 6">
            <a:extLst>
              <a:ext uri="{FF2B5EF4-FFF2-40B4-BE49-F238E27FC236}">
                <a16:creationId xmlns:a16="http://schemas.microsoft.com/office/drawing/2014/main" id="{941E1BB3-F8BB-E8B2-360A-94396731D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344" y="176448"/>
            <a:ext cx="863182" cy="262910"/>
          </a:xfrm>
          <a:prstGeom prst="rect">
            <a:avLst/>
          </a:prstGeom>
        </p:spPr>
      </p:pic>
      <p:sp>
        <p:nvSpPr>
          <p:cNvPr id="14" name="TextBox 13">
            <a:extLst>
              <a:ext uri="{FF2B5EF4-FFF2-40B4-BE49-F238E27FC236}">
                <a16:creationId xmlns:a16="http://schemas.microsoft.com/office/drawing/2014/main" id="{FA086CF4-6213-4D07-3E35-A7A3E9D5A387}"/>
              </a:ext>
            </a:extLst>
          </p:cNvPr>
          <p:cNvSpPr txBox="1"/>
          <p:nvPr/>
        </p:nvSpPr>
        <p:spPr>
          <a:xfrm>
            <a:off x="10938299" y="169403"/>
            <a:ext cx="863182" cy="276999"/>
          </a:xfrm>
          <a:prstGeom prst="rect">
            <a:avLst/>
          </a:prstGeom>
          <a:noFill/>
        </p:spPr>
        <p:txBody>
          <a:bodyPr wrap="square" rtlCol="0">
            <a:spAutoFit/>
          </a:bodyPr>
          <a:lstStyle/>
          <a:p>
            <a:r>
              <a:rPr lang="en-BA" sz="1200" b="1" dirty="0">
                <a:solidFill>
                  <a:srgbClr val="E50814"/>
                </a:solidFill>
                <a:latin typeface="Helvetica" pitchFamily="2" charset="0"/>
                <a:cs typeface="Futura Medium" panose="020B0602020204020303" pitchFamily="34" charset="-79"/>
              </a:rPr>
              <a:t>Sign Out</a:t>
            </a:r>
          </a:p>
        </p:txBody>
      </p:sp>
      <p:sp>
        <p:nvSpPr>
          <p:cNvPr id="2" name="Rectangle: Rounded Corners 1">
            <a:extLst>
              <a:ext uri="{FF2B5EF4-FFF2-40B4-BE49-F238E27FC236}">
                <a16:creationId xmlns:a16="http://schemas.microsoft.com/office/drawing/2014/main" id="{8FC1C08C-F9A9-744B-BC4A-4DEEBC38F7A2}"/>
              </a:ext>
            </a:extLst>
          </p:cNvPr>
          <p:cNvSpPr/>
          <p:nvPr/>
        </p:nvSpPr>
        <p:spPr>
          <a:xfrm>
            <a:off x="588343" y="1040858"/>
            <a:ext cx="3205443" cy="758759"/>
          </a:xfrm>
          <a:prstGeom prst="roundRect">
            <a:avLst/>
          </a:prstGeom>
          <a:solidFill>
            <a:schemeClr val="tx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Global Netflix Subscriptions</a:t>
            </a:r>
          </a:p>
        </p:txBody>
      </p:sp>
      <p:grpSp>
        <p:nvGrpSpPr>
          <p:cNvPr id="3" name="Group 2">
            <a:extLst>
              <a:ext uri="{FF2B5EF4-FFF2-40B4-BE49-F238E27FC236}">
                <a16:creationId xmlns:a16="http://schemas.microsoft.com/office/drawing/2014/main" id="{EB09F223-3018-1782-1E94-E98E573653FB}"/>
              </a:ext>
            </a:extLst>
          </p:cNvPr>
          <p:cNvGrpSpPr/>
          <p:nvPr/>
        </p:nvGrpSpPr>
        <p:grpSpPr>
          <a:xfrm>
            <a:off x="2039870" y="154014"/>
            <a:ext cx="2531358" cy="276999"/>
            <a:chOff x="1856284" y="154014"/>
            <a:chExt cx="2323515" cy="276999"/>
          </a:xfrm>
        </p:grpSpPr>
        <p:sp>
          <p:nvSpPr>
            <p:cNvPr id="4" name="TextBox 3">
              <a:extLst>
                <a:ext uri="{FF2B5EF4-FFF2-40B4-BE49-F238E27FC236}">
                  <a16:creationId xmlns:a16="http://schemas.microsoft.com/office/drawing/2014/main" id="{C8F254CC-EBFF-4EE3-719F-E5FD132686BE}"/>
                </a:ext>
              </a:extLst>
            </p:cNvPr>
            <p:cNvSpPr txBox="1"/>
            <p:nvPr/>
          </p:nvSpPr>
          <p:spPr>
            <a:xfrm>
              <a:off x="1856284" y="154014"/>
              <a:ext cx="590529" cy="276999"/>
            </a:xfrm>
            <a:prstGeom prst="rect">
              <a:avLst/>
            </a:prstGeom>
            <a:noFill/>
          </p:spPr>
          <p:txBody>
            <a:bodyPr wrap="square" rtlCol="0">
              <a:spAutoFit/>
            </a:bodyPr>
            <a:lstStyle>
              <a:defPPr>
                <a:defRPr lang="en-US"/>
              </a:defPPr>
              <a:lvl1pPr>
                <a:defRPr sz="1200">
                  <a:solidFill>
                    <a:schemeClr val="bg1">
                      <a:alpha val="76201"/>
                    </a:schemeClr>
                  </a:solidFill>
                  <a:latin typeface="Helvetica Light" panose="020B0403020202020204" pitchFamily="34" charset="0"/>
                  <a:cs typeface="Futura Medium" panose="020B0602020204020303" pitchFamily="34" charset="-79"/>
                </a:defRPr>
              </a:lvl1pPr>
            </a:lstStyle>
            <a:p>
              <a:r>
                <a:rPr lang="en-BA" dirty="0"/>
                <a:t>Home</a:t>
              </a:r>
            </a:p>
          </p:txBody>
        </p:sp>
        <p:sp>
          <p:nvSpPr>
            <p:cNvPr id="5" name="TextBox 4">
              <a:extLst>
                <a:ext uri="{FF2B5EF4-FFF2-40B4-BE49-F238E27FC236}">
                  <a16:creationId xmlns:a16="http://schemas.microsoft.com/office/drawing/2014/main" id="{B3EBE848-4EC2-DB36-8599-9AEF5858437E}"/>
                </a:ext>
              </a:extLst>
            </p:cNvPr>
            <p:cNvSpPr txBox="1"/>
            <p:nvPr/>
          </p:nvSpPr>
          <p:spPr>
            <a:xfrm>
              <a:off x="2526029" y="154014"/>
              <a:ext cx="1653770" cy="276999"/>
            </a:xfrm>
            <a:prstGeom prst="rect">
              <a:avLst/>
            </a:prstGeom>
            <a:noFill/>
          </p:spPr>
          <p:txBody>
            <a:bodyPr wrap="square" rtlCol="0">
              <a:spAutoFit/>
            </a:bodyPr>
            <a:lstStyle/>
            <a:p>
              <a:r>
                <a:rPr lang="en-US" sz="1200" dirty="0">
                  <a:solidFill>
                    <a:schemeClr val="bg1">
                      <a:alpha val="76201"/>
                    </a:schemeClr>
                  </a:solidFill>
                  <a:latin typeface="Helvetica Light" panose="020B0403020202020204" pitchFamily="34" charset="0"/>
                  <a:cs typeface="Futura Medium" panose="020B0602020204020303" pitchFamily="34" charset="-79"/>
                </a:rPr>
                <a:t>Business</a:t>
              </a:r>
              <a:r>
                <a:rPr lang="en-US" sz="1200" b="1" dirty="0">
                  <a:solidFill>
                    <a:srgbClr val="C00000"/>
                  </a:solidFill>
                  <a:effectLst/>
                  <a:latin typeface="Aptos" panose="020B0004020202020204" pitchFamily="34" charset="0"/>
                  <a:ea typeface="Aptos" panose="020B0004020202020204" pitchFamily="34" charset="0"/>
                  <a:cs typeface="Aptos" panose="020B0004020202020204" pitchFamily="34" charset="0"/>
                </a:rPr>
                <a:t> </a:t>
              </a:r>
              <a:r>
                <a:rPr lang="en-US" sz="1200" dirty="0">
                  <a:solidFill>
                    <a:schemeClr val="bg1">
                      <a:alpha val="76201"/>
                    </a:schemeClr>
                  </a:solidFill>
                  <a:latin typeface="Helvetica Light" panose="020B0403020202020204" pitchFamily="34" charset="0"/>
                  <a:cs typeface="Futura Medium" panose="020B0602020204020303" pitchFamily="34" charset="-79"/>
                </a:rPr>
                <a:t>Questions</a:t>
              </a:r>
            </a:p>
          </p:txBody>
        </p:sp>
      </p:grpSp>
      <p:sp>
        <p:nvSpPr>
          <p:cNvPr id="10" name="TextBox 9">
            <a:extLst>
              <a:ext uri="{FF2B5EF4-FFF2-40B4-BE49-F238E27FC236}">
                <a16:creationId xmlns:a16="http://schemas.microsoft.com/office/drawing/2014/main" id="{2A126F16-6D81-A377-474C-653B984E51BA}"/>
              </a:ext>
            </a:extLst>
          </p:cNvPr>
          <p:cNvSpPr txBox="1"/>
          <p:nvPr/>
        </p:nvSpPr>
        <p:spPr>
          <a:xfrm>
            <a:off x="5594632" y="153807"/>
            <a:ext cx="768433"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Account</a:t>
            </a:r>
          </a:p>
        </p:txBody>
      </p:sp>
      <p:sp>
        <p:nvSpPr>
          <p:cNvPr id="13" name="TextBox 12">
            <a:extLst>
              <a:ext uri="{FF2B5EF4-FFF2-40B4-BE49-F238E27FC236}">
                <a16:creationId xmlns:a16="http://schemas.microsoft.com/office/drawing/2014/main" id="{2169BF47-5A3D-D54B-C6C9-CE42EB6C88D8}"/>
              </a:ext>
            </a:extLst>
          </p:cNvPr>
          <p:cNvSpPr txBox="1"/>
          <p:nvPr/>
        </p:nvSpPr>
        <p:spPr>
          <a:xfrm>
            <a:off x="6632961" y="150796"/>
            <a:ext cx="768432" cy="276999"/>
          </a:xfrm>
          <a:prstGeom prst="rect">
            <a:avLst/>
          </a:prstGeom>
          <a:noFill/>
        </p:spPr>
        <p:txBody>
          <a:bodyPr wrap="square" rtlCol="0">
            <a:spAutoFit/>
          </a:bodyPr>
          <a:lstStyle/>
          <a:p>
            <a:r>
              <a:rPr lang="en-BA" sz="1200" dirty="0">
                <a:solidFill>
                  <a:schemeClr val="bg1">
                    <a:alpha val="76201"/>
                  </a:schemeClr>
                </a:solidFill>
                <a:latin typeface="Helvetica Light" panose="020B0403020202020204" pitchFamily="34" charset="0"/>
                <a:cs typeface="Futura Medium" panose="020B0602020204020303" pitchFamily="34" charset="-79"/>
              </a:rPr>
              <a:t>Settings</a:t>
            </a:r>
          </a:p>
        </p:txBody>
      </p:sp>
      <p:sp>
        <p:nvSpPr>
          <p:cNvPr id="15" name="TextBox 14">
            <a:extLst>
              <a:ext uri="{FF2B5EF4-FFF2-40B4-BE49-F238E27FC236}">
                <a16:creationId xmlns:a16="http://schemas.microsoft.com/office/drawing/2014/main" id="{856656E3-00F4-563D-D405-D4B6B26CC94D}"/>
              </a:ext>
            </a:extLst>
          </p:cNvPr>
          <p:cNvSpPr txBox="1"/>
          <p:nvPr/>
        </p:nvSpPr>
        <p:spPr>
          <a:xfrm>
            <a:off x="4542465" y="162359"/>
            <a:ext cx="1085988" cy="276999"/>
          </a:xfrm>
          <a:prstGeom prst="rect">
            <a:avLst/>
          </a:prstGeom>
          <a:noFill/>
        </p:spPr>
        <p:txBody>
          <a:bodyPr wrap="square" rtlCol="0">
            <a:spAutoFit/>
          </a:bodyPr>
          <a:lstStyle>
            <a:defPPr>
              <a:defRPr lang="en-US"/>
            </a:defPPr>
            <a:lvl1pPr>
              <a:defRPr sz="1200" b="1">
                <a:solidFill>
                  <a:schemeClr val="bg1"/>
                </a:solidFill>
                <a:latin typeface="Helvetica" pitchFamily="2" charset="0"/>
                <a:cs typeface="FUTURA MEDIUM" panose="020B0602020204020303" pitchFamily="34" charset="-79"/>
              </a:defRPr>
            </a:lvl1pPr>
          </a:lstStyle>
          <a:p>
            <a:r>
              <a:rPr lang="en-BA" dirty="0"/>
              <a:t>Our stats</a:t>
            </a:r>
          </a:p>
        </p:txBody>
      </p:sp>
      <p:sp>
        <p:nvSpPr>
          <p:cNvPr id="8" name="Rectangle: Rounded Corners 7">
            <a:extLst>
              <a:ext uri="{FF2B5EF4-FFF2-40B4-BE49-F238E27FC236}">
                <a16:creationId xmlns:a16="http://schemas.microsoft.com/office/drawing/2014/main" id="{9ED2534D-644A-025D-C5D6-8694847BADB6}"/>
              </a:ext>
            </a:extLst>
          </p:cNvPr>
          <p:cNvSpPr/>
          <p:nvPr/>
        </p:nvSpPr>
        <p:spPr>
          <a:xfrm>
            <a:off x="390518" y="2301419"/>
            <a:ext cx="6068647" cy="2867112"/>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focusing on understanding the distribution of subscriptions across different countries and exploring whether there is any relationship between the number of subscriptions and the available content (library size)</a:t>
            </a:r>
          </a:p>
        </p:txBody>
      </p:sp>
      <p:graphicFrame>
        <p:nvGraphicFramePr>
          <p:cNvPr id="9" name="Chart 8">
            <a:extLst>
              <a:ext uri="{FF2B5EF4-FFF2-40B4-BE49-F238E27FC236}">
                <a16:creationId xmlns:a16="http://schemas.microsoft.com/office/drawing/2014/main" id="{01B91905-8E33-3A36-512D-3EF76A661A1A}"/>
              </a:ext>
            </a:extLst>
          </p:cNvPr>
          <p:cNvGraphicFramePr/>
          <p:nvPr>
            <p:extLst>
              <p:ext uri="{D42A27DB-BD31-4B8C-83A1-F6EECF244321}">
                <p14:modId xmlns:p14="http://schemas.microsoft.com/office/powerpoint/2010/main" val="237711827"/>
              </p:ext>
            </p:extLst>
          </p:nvPr>
        </p:nvGraphicFramePr>
        <p:xfrm>
          <a:off x="6311507" y="1596714"/>
          <a:ext cx="5058383" cy="395778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84978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Graphic spid="9" grpId="0">
        <p:bldAsOne/>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1064</TotalTime>
  <Words>731</Words>
  <Application>Microsoft Office PowerPoint</Application>
  <PresentationFormat>Widescreen</PresentationFormat>
  <Paragraphs>141</Paragraphs>
  <Slides>17</Slides>
  <Notes>2</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Aptos</vt:lpstr>
      <vt:lpstr>Aptos Display</vt:lpstr>
      <vt:lpstr>Arial</vt:lpstr>
      <vt:lpstr>Arial Black</vt:lpstr>
      <vt:lpstr>Futura Medium</vt:lpstr>
      <vt:lpstr>Helvetica</vt:lpstr>
      <vt:lpstr>Helvetica Light</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Basant Salam</dc:creator>
  <cp:lastModifiedBy>ahmed mostafa</cp:lastModifiedBy>
  <cp:revision>22</cp:revision>
  <dcterms:created xsi:type="dcterms:W3CDTF">2024-09-25T12:38:25Z</dcterms:created>
  <dcterms:modified xsi:type="dcterms:W3CDTF">2024-10-03T16:55:17Z</dcterms:modified>
</cp:coreProperties>
</file>

<file path=docProps/thumbnail.jpeg>
</file>